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9" r:id="rId1"/>
    <p:sldMasterId id="2147483843" r:id="rId2"/>
    <p:sldMasterId id="2147483873" r:id="rId3"/>
  </p:sldMasterIdLst>
  <p:notesMasterIdLst>
    <p:notesMasterId r:id="rId22"/>
  </p:notesMasterIdLst>
  <p:handoutMasterIdLst>
    <p:handoutMasterId r:id="rId23"/>
  </p:handoutMasterIdLst>
  <p:sldIdLst>
    <p:sldId id="496" r:id="rId4"/>
    <p:sldId id="504" r:id="rId5"/>
    <p:sldId id="499" r:id="rId6"/>
    <p:sldId id="505" r:id="rId7"/>
    <p:sldId id="518" r:id="rId8"/>
    <p:sldId id="506" r:id="rId9"/>
    <p:sldId id="531" r:id="rId10"/>
    <p:sldId id="534" r:id="rId11"/>
    <p:sldId id="543" r:id="rId12"/>
    <p:sldId id="538" r:id="rId13"/>
    <p:sldId id="539" r:id="rId14"/>
    <p:sldId id="536" r:id="rId15"/>
    <p:sldId id="535" r:id="rId16"/>
    <p:sldId id="533" r:id="rId17"/>
    <p:sldId id="541" r:id="rId18"/>
    <p:sldId id="540" r:id="rId19"/>
    <p:sldId id="542" r:id="rId20"/>
    <p:sldId id="537" r:id="rId21"/>
  </p:sldIdLst>
  <p:sldSz cx="9144000" cy="6858000" type="screen4x3"/>
  <p:notesSz cx="681355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29"/>
    <a:srgbClr val="FFFFCC"/>
    <a:srgbClr val="FFFF99"/>
    <a:srgbClr val="5C8E26"/>
    <a:srgbClr val="CC9900"/>
    <a:srgbClr val="FFCC66"/>
    <a:srgbClr val="FFCC99"/>
    <a:srgbClr val="CFA66F"/>
    <a:srgbClr val="663300"/>
    <a:srgbClr val="C090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3196" autoAdjust="0"/>
  </p:normalViewPr>
  <p:slideViewPr>
    <p:cSldViewPr>
      <p:cViewPr>
        <p:scale>
          <a:sx n="100" d="100"/>
          <a:sy n="100" d="100"/>
        </p:scale>
        <p:origin x="-58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omissarov_vv.APBE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rgbClr val="4BACC6">
            <a:lumMod val="40000"/>
            <a:lumOff val="60000"/>
            <a:alpha val="73000"/>
          </a:srgbClr>
        </a:solidFill>
      </c:spPr>
    </c:sideWall>
    <c:backWall>
      <c:spPr>
        <a:solidFill>
          <a:srgbClr val="4BACC6">
            <a:lumMod val="40000"/>
            <a:lumOff val="60000"/>
            <a:alpha val="73000"/>
          </a:srgbClr>
        </a:solidFill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Лист1!$B$1:$I$1</c:f>
              <c:strCache>
                <c:ptCount val="8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 г.</c:v>
                </c:pt>
                <c:pt idx="5">
                  <c:v>2018 г.</c:v>
                </c:pt>
                <c:pt idx="6">
                  <c:v>2019 г.</c:v>
                </c:pt>
                <c:pt idx="7">
                  <c:v>2020 г.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</c:v>
                </c:pt>
                <c:pt idx="4">
                  <c:v>0.30000000000000021</c:v>
                </c:pt>
                <c:pt idx="5">
                  <c:v>0.4</c:v>
                </c:pt>
                <c:pt idx="6">
                  <c:v>0.55000000000000004</c:v>
                </c:pt>
                <c:pt idx="7">
                  <c:v>0.7000000000000004</c:v>
                </c:pt>
              </c:numCache>
            </c:numRef>
          </c:val>
        </c:ser>
        <c:shape val="box"/>
        <c:axId val="99220864"/>
        <c:axId val="82531456"/>
        <c:axId val="0"/>
      </c:bar3DChart>
      <c:catAx>
        <c:axId val="99220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2531456"/>
        <c:crosses val="autoZero"/>
        <c:auto val="1"/>
        <c:lblAlgn val="ctr"/>
        <c:lblOffset val="100"/>
      </c:catAx>
      <c:valAx>
        <c:axId val="825314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922086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3"/>
            <a:ext cx="2951748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t" anchorCtr="0" compatLnSpc="1">
            <a:prstTxWarp prst="textNoShape">
              <a:avLst/>
            </a:prstTxWarp>
          </a:bodyPr>
          <a:lstStyle>
            <a:lvl1pPr defTabSz="91729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60222" y="3"/>
            <a:ext cx="2951747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t" anchorCtr="0" compatLnSpc="1">
            <a:prstTxWarp prst="textNoShape">
              <a:avLst/>
            </a:prstTxWarp>
          </a:bodyPr>
          <a:lstStyle>
            <a:lvl1pPr algn="r" defTabSz="917292">
              <a:defRPr sz="1200"/>
            </a:lvl1pPr>
          </a:lstStyle>
          <a:p>
            <a:pPr>
              <a:defRPr/>
            </a:pPr>
            <a:fld id="{1AE70F0A-B553-4EE1-BC9B-5E38493CED5D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5717"/>
            <a:ext cx="2951748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b" anchorCtr="0" compatLnSpc="1">
            <a:prstTxWarp prst="textNoShape">
              <a:avLst/>
            </a:prstTxWarp>
          </a:bodyPr>
          <a:lstStyle>
            <a:lvl1pPr defTabSz="91729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60222" y="9445717"/>
            <a:ext cx="2951747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b" anchorCtr="0" compatLnSpc="1">
            <a:prstTxWarp prst="textNoShape">
              <a:avLst/>
            </a:prstTxWarp>
          </a:bodyPr>
          <a:lstStyle>
            <a:lvl1pPr algn="r" defTabSz="917292">
              <a:defRPr sz="1200"/>
            </a:lvl1pPr>
          </a:lstStyle>
          <a:p>
            <a:pPr>
              <a:defRPr/>
            </a:pPr>
            <a:fld id="{C8D5CB70-2687-466B-8AD5-314F45A2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3"/>
            <a:ext cx="2951748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t" anchorCtr="0" compatLnSpc="1">
            <a:prstTxWarp prst="textNoShape">
              <a:avLst/>
            </a:prstTxWarp>
          </a:bodyPr>
          <a:lstStyle>
            <a:lvl1pPr defTabSz="91729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60222" y="3"/>
            <a:ext cx="2951747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t" anchorCtr="0" compatLnSpc="1">
            <a:prstTxWarp prst="textNoShape">
              <a:avLst/>
            </a:prstTxWarp>
          </a:bodyPr>
          <a:lstStyle>
            <a:lvl1pPr algn="r" defTabSz="917292">
              <a:defRPr sz="1200"/>
            </a:lvl1pPr>
          </a:lstStyle>
          <a:p>
            <a:pPr>
              <a:defRPr/>
            </a:pPr>
            <a:fld id="{A5D2AD18-5FFA-4859-8594-D5CAF49828E8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6813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7" tIns="45548" rIns="91097" bIns="4554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565" y="4724441"/>
            <a:ext cx="5452422" cy="44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5717"/>
            <a:ext cx="2951748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b" anchorCtr="0" compatLnSpc="1">
            <a:prstTxWarp prst="textNoShape">
              <a:avLst/>
            </a:prstTxWarp>
          </a:bodyPr>
          <a:lstStyle>
            <a:lvl1pPr defTabSz="91729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60222" y="9445717"/>
            <a:ext cx="2951747" cy="4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9" tIns="45817" rIns="91639" bIns="45817" numCol="1" anchor="b" anchorCtr="0" compatLnSpc="1">
            <a:prstTxWarp prst="textNoShape">
              <a:avLst/>
            </a:prstTxWarp>
          </a:bodyPr>
          <a:lstStyle>
            <a:lvl1pPr algn="r" defTabSz="917292">
              <a:defRPr sz="1200"/>
            </a:lvl1pPr>
          </a:lstStyle>
          <a:p>
            <a:pPr>
              <a:defRPr/>
            </a:pPr>
            <a:fld id="{8F388F2B-DE8A-4E9E-9069-216905E6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88F2B-DE8A-4E9E-9069-216905E64A1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14" descr="logo_ru.wmf"/>
          <p:cNvPicPr>
            <a:picLocks noChangeAspect="1"/>
          </p:cNvPicPr>
          <p:nvPr/>
        </p:nvPicPr>
        <p:blipFill>
          <a:blip r:embed="rId2" cstate="print"/>
          <a:srcRect r="62616" b="22136"/>
          <a:stretch>
            <a:fillRect/>
          </a:stretch>
        </p:blipFill>
        <p:spPr bwMode="auto">
          <a:xfrm>
            <a:off x="542925" y="271463"/>
            <a:ext cx="21828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88" y="0"/>
            <a:ext cx="539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45525" y="0"/>
            <a:ext cx="5556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58975"/>
            <a:ext cx="3214688" cy="4518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01088" y="1958975"/>
            <a:ext cx="442912" cy="4518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77000"/>
            <a:ext cx="9144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663" y="1863725"/>
            <a:ext cx="5376862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905000"/>
            <a:ext cx="9144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68663" y="0"/>
            <a:ext cx="5376862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64" y="2068277"/>
            <a:ext cx="2879022" cy="424545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  <a:lvl2pPr marL="34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5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3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6935" y="163262"/>
            <a:ext cx="5110965" cy="147078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>
          <a:xfrm>
            <a:off x="117475" y="6546850"/>
            <a:ext cx="2824163" cy="257175"/>
          </a:xfrm>
        </p:spPr>
        <p:txBody>
          <a:bodyPr/>
          <a:lstStyle>
            <a:lvl1pPr algn="ctr">
              <a:defRPr sz="15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712673-AE9E-4EAE-9B76-5BEF51412102}" type="datetime1">
              <a:rPr lang="ru-RU"/>
              <a:pPr>
                <a:defRPr/>
              </a:pPr>
              <a:t>14.11.2013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be_index_width_02"/>
          <p:cNvPicPr>
            <a:picLocks noChangeAspect="1" noChangeArrowheads="1"/>
          </p:cNvPicPr>
          <p:nvPr/>
        </p:nvPicPr>
        <p:blipFill>
          <a:blip r:embed="rId2" cstate="print"/>
          <a:srcRect t="5110"/>
          <a:stretch>
            <a:fillRect/>
          </a:stretch>
        </p:blipFill>
        <p:spPr bwMode="auto">
          <a:xfrm>
            <a:off x="0" y="1571625"/>
            <a:ext cx="91440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6858048" cy="114300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9953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01A5-B483-41DB-A6C1-581EC70459B3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E4F3-BA5E-4E18-B0D6-45BA20026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F460-28F6-493D-B42C-D77BF9F4BF90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8ECB-B358-4209-B153-0BE049CC2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8"/>
            <a:ext cx="67866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85439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8543956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DB5C-231C-4EF9-9C30-839D17BBA74A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55C7-57F1-4747-A502-8631B303C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A70E-77A8-4AF1-97D8-691D78678560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F962-DC8A-476F-9024-9CC6FF140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14C0-193C-42BC-A6E2-4D77E9CBC6A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1839-3582-4D31-8BAD-64C1DD22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9D4E-F912-4890-AC7D-FF20B4DB0D8F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6F1A-600A-40D2-8CF8-92C33F907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682A-12DC-4E4C-A20A-5648364F2C96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9C5C-B4A4-4271-AB3B-F467DFB8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5F23-9180-457D-B22D-0E3CE984E221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6265-1EAC-4F44-BBDC-A86D78295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A383-484F-4AF8-8EAE-F035B439C9D4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F3B5-BD2F-4982-98B3-DD93D5641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2ED9-148B-4C87-90AA-6A21449A4036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FCDF-3EF8-4118-9966-FBCF49ECE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13A5C-FEC6-4646-A10D-D7582FEA73F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7FDA-D023-47FE-AD75-FE4C51B52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14C0-193C-42BC-A6E2-4D77E9CBC6A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1839-3582-4D31-8BAD-64C1DD22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502" y="1959418"/>
            <a:ext cx="4055952" cy="416682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340" y="1959418"/>
            <a:ext cx="4057159" cy="416682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80629" y="1469572"/>
            <a:ext cx="8582744" cy="435429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2F90-4E3D-4CD7-B5A0-08BF06C2F9B5}" type="datetime1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9E0B-DC0B-4363-A678-B8DF647D44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E1FF-FBF7-46CD-8AD0-097AE7AF6830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82C66-7264-4BE1-A2A8-7BD28BCE4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118D-1F63-4B1F-965A-DE8DB8800889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3A7F9-2B8E-4DE4-A24D-22C9D920B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1F36-9872-49DC-A2B3-1723A9E7C4C6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9AE6-6F08-4A14-9B1D-DE1284BB9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51F4-2FD0-41AA-87A6-A00C772A38AB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517B-EF74-4C2E-A6A4-F6F441AE3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E3CC-82CA-494C-9999-3214E9DB6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B0C4-AF85-4510-993D-29E108A906FD}" type="datetime1">
              <a:rPr lang="ru-RU"/>
              <a:pPr>
                <a:defRPr/>
              </a:pPr>
              <a:t>14.11.2013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A70E-77A8-4AF1-97D8-691D78678560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F962-DC8A-476F-9024-9CC6FF140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A86E-3BBA-4491-8916-EDD894978A66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64CE-604F-4973-AD19-85523560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D90C-56F5-4696-876D-1213724BC90C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987E63-127E-400D-8C9F-99076F25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183D-E2C5-44FD-98B3-8B4A0D67D031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A0575-7E0B-49E4-B8E9-90D4CCF67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0"/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E0D0-E480-4DEC-8B14-66C42AAF2AB8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700"/>
            </a:lvl1pPr>
          </a:lstStyle>
          <a:p>
            <a:pPr>
              <a:defRPr/>
            </a:pPr>
            <a:fld id="{69F6EA7A-981B-41A0-87F9-78E5398D3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rgbClr val="FFCC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73275" y="6530975"/>
            <a:ext cx="6627813" cy="327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275" y="0"/>
            <a:ext cx="6627813" cy="13065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 bwMode="auto">
          <a:xfrm>
            <a:off x="2071688" y="163513"/>
            <a:ext cx="66436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586" tIns="34793" rIns="69586" bIns="34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7975"/>
            <a:ext cx="82296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586" tIns="34793" rIns="69586" bIns="34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01088" y="815975"/>
            <a:ext cx="442912" cy="327025"/>
          </a:xfrm>
          <a:prstGeom prst="rect">
            <a:avLst/>
          </a:prstGeom>
        </p:spPr>
        <p:txBody>
          <a:bodyPr vert="horz" lIns="69586" tIns="34793" rIns="69586" bIns="34793" rtlCol="0" anchor="b" anchorCtr="0"/>
          <a:lstStyle>
            <a:lvl1pPr algn="ctr">
              <a:defRPr sz="17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952FFC-FC48-44CE-B7A8-48B0B88D2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79" name="Рисунок 6" descr="logo_ru.wmf"/>
          <p:cNvPicPr>
            <a:picLocks noChangeAspect="1"/>
          </p:cNvPicPr>
          <p:nvPr/>
        </p:nvPicPr>
        <p:blipFill>
          <a:blip r:embed="rId11" cstate="print"/>
          <a:srcRect r="62616" b="22136"/>
          <a:stretch>
            <a:fillRect/>
          </a:stretch>
        </p:blipFill>
        <p:spPr bwMode="auto">
          <a:xfrm>
            <a:off x="214313" y="155575"/>
            <a:ext cx="16033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306513"/>
            <a:ext cx="9144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77000"/>
            <a:ext cx="9144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86" tIns="34793" rIns="69586" bIns="3479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117475" y="6530975"/>
            <a:ext cx="1412875" cy="327025"/>
          </a:xfrm>
          <a:prstGeom prst="rect">
            <a:avLst/>
          </a:prstGeom>
        </p:spPr>
        <p:txBody>
          <a:bodyPr lIns="69586" tIns="34793" rIns="69586" bIns="34793" anchor="ctr" anchorCtr="0"/>
          <a:lstStyle>
            <a:lvl1pPr algn="ctr">
              <a:defRPr sz="15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7854E3-9F78-445B-B922-7FA79F9EE630}" type="datetime1">
              <a:rPr lang="ru-RU"/>
              <a:pPr>
                <a:defRPr/>
              </a:pPr>
              <a:t>14.11.2013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18" r:id="rId4"/>
    <p:sldLayoutId id="2147483936" r:id="rId5"/>
    <p:sldLayoutId id="2147483983" r:id="rId6"/>
    <p:sldLayoutId id="2147483984" r:id="rId7"/>
    <p:sldLayoutId id="2147483985" r:id="rId8"/>
    <p:sldLayoutId id="2147483986" r:id="rId9"/>
  </p:sldLayoutIdLst>
  <p:hf hdr="0" ftr="0" dt="0"/>
  <p:txStyles>
    <p:titleStyle>
      <a:lvl1pPr algn="ctr" defTabSz="695325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defTabSz="695325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695325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695325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695325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defTabSz="695325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FreeSetC" pitchFamily="82" charset="0"/>
        </a:defRPr>
      </a:lvl6pPr>
      <a:lvl7pPr marL="914400" algn="ctr" defTabSz="695325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FreeSetC" pitchFamily="82" charset="0"/>
        </a:defRPr>
      </a:lvl7pPr>
      <a:lvl8pPr marL="1371600" algn="ctr" defTabSz="695325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FreeSetC" pitchFamily="82" charset="0"/>
        </a:defRPr>
      </a:lvl8pPr>
      <a:lvl9pPr marL="1828800" algn="ctr" defTabSz="695325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FreeSetC" pitchFamily="82" charset="0"/>
        </a:defRPr>
      </a:lvl9pPr>
    </p:titleStyle>
    <p:bodyStyle>
      <a:lvl1pPr marL="260350" indent="-260350" algn="l" defTabSz="695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65150" indent="-215900" algn="l" defTabSz="695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8363" indent="-173038" algn="l" defTabSz="695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7613" indent="-173038" algn="l" defTabSz="695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65275" indent="-173038" algn="l" defTabSz="6953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913611" indent="-173965" algn="l" defTabSz="69585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1540" indent="-173965" algn="l" defTabSz="69585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9469" indent="-173965" algn="l" defTabSz="69585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7398" indent="-173965" algn="l" defTabSz="69585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929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5858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3788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1717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9646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7575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504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3434" algn="l" defTabSz="6958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rgbClr val="FFCC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25" y="214313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0CF38B2-C14B-4F86-8CF7-DE1A0EF0CE62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49FC344F-B8F5-481F-97F2-E01F1D7DC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1428750"/>
            <a:ext cx="9144000" cy="14287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ru-RU" sz="1900">
              <a:latin typeface="Arial" charset="0"/>
            </a:endParaRPr>
          </a:p>
        </p:txBody>
      </p:sp>
      <p:pic>
        <p:nvPicPr>
          <p:cNvPr id="4104" name="Рисунок 6" descr="logo_ru.wmf"/>
          <p:cNvPicPr>
            <a:picLocks noChangeAspect="1"/>
          </p:cNvPicPr>
          <p:nvPr/>
        </p:nvPicPr>
        <p:blipFill>
          <a:blip r:embed="rId15" cstate="print"/>
          <a:srcRect r="62616" b="22136"/>
          <a:stretch>
            <a:fillRect/>
          </a:stretch>
        </p:blipFill>
        <p:spPr bwMode="auto">
          <a:xfrm>
            <a:off x="214313" y="130175"/>
            <a:ext cx="17859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19" r:id="rId2"/>
    <p:sldLayoutId id="2147483920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74" r:id="rId12"/>
    <p:sldLayoutId id="21474839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8793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8793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8793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8793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8793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rgbClr val="FFCC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 i="0">
                <a:latin typeface="+mn-lt"/>
              </a:defRPr>
            </a:lvl1pPr>
          </a:lstStyle>
          <a:p>
            <a:pPr>
              <a:defRPr/>
            </a:pPr>
            <a:fld id="{BDFE7667-FD9C-4EA2-888C-1AA6DBA840F6}" type="datetime1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 i="0">
                <a:latin typeface="+mn-lt"/>
              </a:defRPr>
            </a:lvl1pPr>
          </a:lstStyle>
          <a:p>
            <a:pPr>
              <a:defRPr/>
            </a:pPr>
            <a:fld id="{844D124F-1BE6-4947-8750-17DA45D78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27" name="Picture 7" descr="ЗАО_АПБЭ_цветной_бланк_Страница_1_Изображение_000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79388" y="0"/>
            <a:ext cx="1466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2006-12-14_20414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1412875"/>
            <a:ext cx="8858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45" r:id="rId12"/>
    <p:sldLayoutId id="2147483949" r:id="rId13"/>
    <p:sldLayoutId id="2147483950" r:id="rId14"/>
    <p:sldLayoutId id="2147483951" r:id="rId15"/>
    <p:sldLayoutId id="2147483952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reensalvation.org/old/Russian/Gallery/Zolootval/0_21-copy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desr.ru/images/object_finish/17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mskomplekt.ru/img/pol3_big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mg-fotki.yandex.ru/get/3311/serega-7575.0/0_6718_d2275791_XL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skomplekt.ru/img/pol3_big.jpg" TargetMode="External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keram3itoblok.stroyportal.su/data/photos/pre5414.jpg/600_541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garantf1://70253012.0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848" y="4509120"/>
            <a:ext cx="5508612" cy="2348880"/>
          </a:xfrm>
          <a:prstGeom prst="rect">
            <a:avLst/>
          </a:prstGeom>
          <a:solidFill>
            <a:srgbClr val="C09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Круглый стол 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«Обращение с отходами производства и потребления:  проблемы и решения»	</a:t>
            </a: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44450" y="1938338"/>
            <a:ext cx="3348038" cy="2786062"/>
          </a:xfrm>
        </p:spPr>
        <p:txBody>
          <a:bodyPr/>
          <a:lstStyle/>
          <a:p>
            <a:endParaRPr lang="ru-RU" sz="1400" dirty="0" smtClean="0">
              <a:solidFill>
                <a:schemeClr val="folHlink"/>
              </a:solidFill>
            </a:endParaRPr>
          </a:p>
          <a:p>
            <a:endParaRPr lang="ru-RU" sz="2600" dirty="0" smtClean="0">
              <a:solidFill>
                <a:schemeClr val="folHlink"/>
              </a:solidFill>
            </a:endParaRPr>
          </a:p>
        </p:txBody>
      </p:sp>
      <p:sp>
        <p:nvSpPr>
          <p:cNvPr id="10243" name="Заголовок 5"/>
          <p:cNvSpPr>
            <a:spLocks noGrp="1"/>
          </p:cNvSpPr>
          <p:nvPr>
            <p:ph type="ctrTitle"/>
          </p:nvPr>
        </p:nvSpPr>
        <p:spPr>
          <a:xfrm>
            <a:off x="3203848" y="224644"/>
            <a:ext cx="5472608" cy="169248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Золошлаковые</a:t>
            </a:r>
            <a:r>
              <a:rPr lang="ru-RU" sz="2000" dirty="0" smtClean="0"/>
              <a:t> отходы: проблемы законодательного регулирования»</a:t>
            </a:r>
            <a:r>
              <a:rPr lang="ru-RU" sz="1800" dirty="0" smtClean="0"/>
              <a:t> 	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b="1" dirty="0" smtClean="0">
                <a:latin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</a:rPr>
            </a:br>
            <a:r>
              <a:rPr lang="ru-RU" sz="1800" b="1" dirty="0" smtClean="0"/>
              <a:t>     </a:t>
            </a:r>
          </a:p>
        </p:txBody>
      </p:sp>
      <p:sp>
        <p:nvSpPr>
          <p:cNvPr id="10244" name="Заголовок 5"/>
          <p:cNvSpPr>
            <a:spLocks/>
          </p:cNvSpPr>
          <p:nvPr/>
        </p:nvSpPr>
        <p:spPr bwMode="auto">
          <a:xfrm>
            <a:off x="0" y="6453188"/>
            <a:ext cx="32035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586" tIns="34793" rIns="69586" bIns="34793" anchor="ctr"/>
          <a:lstStyle/>
          <a:p>
            <a:pPr defTabSz="695325" eaLnBrk="0" hangingPunct="0"/>
            <a:endParaRPr kumimoji="0" lang="ru-RU" sz="1300" b="1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nkj.ru/upload/iblock/935/935590c3e283ccbf05a3e9db2608a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837"/>
            <a:ext cx="8676456" cy="25562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952836"/>
            <a:ext cx="3239852" cy="4191917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ctr"/>
            <a:endParaRPr kumimoji="0"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kumimoji="0"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kumimoji="0" lang="ru-RU" b="1" dirty="0" smtClean="0">
                <a:solidFill>
                  <a:schemeClr val="bg1"/>
                </a:solidFill>
                <a:cs typeface="Times New Roman" pitchFamily="18" charset="0"/>
              </a:rPr>
              <a:t>Директор по направлению «Экология и энергоэффективность»</a:t>
            </a:r>
            <a:endParaRPr kumimoji="0" lang="en-US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kumimoji="0" lang="ru-RU" b="1" dirty="0" smtClean="0">
                <a:solidFill>
                  <a:schemeClr val="bg1"/>
                </a:solidFill>
                <a:cs typeface="Times New Roman" pitchFamily="18" charset="0"/>
              </a:rPr>
              <a:t>ЗАО «АПБЭ», </a:t>
            </a:r>
            <a:r>
              <a:rPr kumimoji="0" lang="ru-RU" b="1" kern="0" spc="10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Вице-президент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«Национальной ассоциации производителей и потребителей ЗШМ»</a:t>
            </a:r>
          </a:p>
          <a:p>
            <a:pPr algn="ctr">
              <a:lnSpc>
                <a:spcPct val="90000"/>
              </a:lnSpc>
            </a:pPr>
            <a:endParaRPr lang="ru-RU" b="1" dirty="0" smtClean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О.А. Новоселова</a:t>
            </a:r>
          </a:p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5304"/>
            <a:ext cx="3347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Совет Федерации Федерального Собрания</a:t>
            </a:r>
          </a:p>
          <a:p>
            <a:pPr algn="ctr"/>
            <a:endParaRPr lang="ru-RU" sz="11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15 ноября 2013 г.</a:t>
            </a:r>
            <a:endParaRPr lang="ru-RU" sz="11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116632"/>
            <a:ext cx="6408712" cy="1080120"/>
          </a:xfrm>
        </p:spPr>
        <p:txBody>
          <a:bodyPr lIns="69586" tIns="34793" rIns="69586" bIns="34793"/>
          <a:lstStyle/>
          <a:p>
            <a:r>
              <a:rPr lang="ru-RU" sz="2000" b="1" dirty="0" smtClean="0"/>
              <a:t>Основные организационные мероприятия, проведенные по вопросам переработки и использования  ЗШО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97657"/>
            <a:ext cx="9144000" cy="5091683"/>
          </a:xfrm>
        </p:spPr>
        <p:txBody>
          <a:bodyPr lIns="69586" tIns="34793" rIns="69586" bIns="34793"/>
          <a:lstStyle/>
          <a:p>
            <a:pPr marL="457200" indent="-457200" algn="just" defTabSz="695325">
              <a:lnSpc>
                <a:spcPct val="120000"/>
              </a:lnSpc>
              <a:spcBef>
                <a:spcPct val="35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Создание и функционирование Рабочей группы при Комитете по энергетике Государственной  Думы РФ по проблеме расширения использования золошлаковых отходов (протоколы заседаний 14.04.2009, 19.10.2010, 08.06.2011, 10.03.2012, 17.12.2012);</a:t>
            </a:r>
          </a:p>
          <a:p>
            <a:pPr marL="457200" indent="-457200" algn="just" defTabSz="695325">
              <a:lnSpc>
                <a:spcPct val="120000"/>
              </a:lnSpc>
              <a:spcBef>
                <a:spcPct val="35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Совещание в Минэнерго России по вопросу расширения использования ЗШО электроэнергетики с участием представителей ОАО «ИНТЕР РАО ЕЭС», ООО «Газпром </a:t>
            </a:r>
            <a:r>
              <a:rPr lang="ru-RU" sz="1600" dirty="0" err="1" smtClean="0"/>
              <a:t>энергохолдинг</a:t>
            </a:r>
            <a:r>
              <a:rPr lang="ru-RU" sz="1600" dirty="0" smtClean="0"/>
              <a:t>»,  ОАО «</a:t>
            </a:r>
            <a:r>
              <a:rPr lang="ru-RU" sz="1600" dirty="0" err="1" smtClean="0"/>
              <a:t>Энел</a:t>
            </a:r>
            <a:r>
              <a:rPr lang="ru-RU" sz="1600" dirty="0" smtClean="0"/>
              <a:t> ОГК-5», ОАО «СУЭК», ОАО «РАО Энергетические системы Востока» и других энергокомпаний (протокол от 02.06.2010 утвержден Министром энергетики РФ и Председателем Комитета Госдумы РФ по энергетике);</a:t>
            </a:r>
          </a:p>
          <a:p>
            <a:pPr marL="457200" indent="-457200" algn="just" defTabSz="695325">
              <a:lnSpc>
                <a:spcPct val="120000"/>
              </a:lnSpc>
              <a:spcBef>
                <a:spcPct val="35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Проведение Всероссийской  Конференции «Расширение использования золошлаковых отходов угольных станций» (от 01 июня 2011 года, Москва, МВЦ «Крокус </a:t>
            </a:r>
            <a:r>
              <a:rPr lang="ru-RU" sz="1600" dirty="0" err="1" smtClean="0"/>
              <a:t>Экспо</a:t>
            </a:r>
            <a:r>
              <a:rPr lang="ru-RU" sz="1600" dirty="0" smtClean="0"/>
              <a:t>»);</a:t>
            </a:r>
          </a:p>
          <a:p>
            <a:pPr marL="457200" indent="-457200" algn="just">
              <a:lnSpc>
                <a:spcPct val="120000"/>
              </a:lnSpc>
              <a:spcBef>
                <a:spcPct val="35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Проведение Круглого стола в Госдуме РФ на тему: «О нормативном обеспечении расширения использования золошлаковых отходов» (29 июня 2012);</a:t>
            </a:r>
          </a:p>
          <a:p>
            <a:pPr marL="457200" indent="-457200" algn="just">
              <a:lnSpc>
                <a:spcPct val="120000"/>
              </a:lnSpc>
              <a:spcBef>
                <a:spcPct val="35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Учреждение Национальной Ассоциации производителей и потребителей золошлаковых материалов (зарегистрирована в Минюсте России 29 сентября 2012г.)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40452" y="800708"/>
            <a:ext cx="503548" cy="327025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F5C6C1A3-6846-4669-8698-4C89B68D8B09}" type="slidenum">
              <a:rPr lang="ru-RU" sz="18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ru-RU" sz="18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Национальная</a:t>
            </a:r>
            <a:r>
              <a:rPr lang="ru-RU" sz="2200" b="1" dirty="0" smtClean="0"/>
              <a:t> Ассоциация производителей и потребителей золошлаковых материалов</a:t>
            </a:r>
          </a:p>
        </p:txBody>
      </p:sp>
      <p:sp>
        <p:nvSpPr>
          <p:cNvPr id="24580" name="Rectangle 3"/>
          <p:cNvSpPr>
            <a:spLocks noGrp="1"/>
          </p:cNvSpPr>
          <p:nvPr>
            <p:ph type="body" sz="quarter" idx="13"/>
          </p:nvPr>
        </p:nvSpPr>
        <p:spPr>
          <a:xfrm>
            <a:off x="179388" y="1376772"/>
            <a:ext cx="8785225" cy="1692188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8900" indent="431800" algn="just">
              <a:lnSpc>
                <a:spcPct val="105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В целях координации работы  по широкому использованию ЗШО в экономике страны, соблюдения интересов производителей и потребителей  ЗШО на всех уровнях взаимодействия и создания источника негосударственной финансовой поддержки мероприятий, направленных на сокращение объёмов складирования ЗШО организована работа по созданию</a:t>
            </a:r>
            <a:r>
              <a:rPr lang="ru-RU" sz="1600" b="1" dirty="0" smtClean="0">
                <a:latin typeface="Arial" charset="0"/>
                <a:cs typeface="Arial" charset="0"/>
              </a:rPr>
              <a:t> </a:t>
            </a:r>
            <a:r>
              <a:rPr lang="ru-RU" sz="1800" b="1" dirty="0" smtClean="0">
                <a:latin typeface="Arial" charset="0"/>
                <a:cs typeface="Arial" charset="0"/>
              </a:rPr>
              <a:t>«Национальной Ассоциации производителей и потребителей золошлаковых материалов».</a:t>
            </a:r>
            <a:r>
              <a:rPr lang="ru-RU" sz="16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676456" y="728700"/>
            <a:ext cx="467544" cy="476250"/>
          </a:xfrm>
        </p:spPr>
        <p:txBody>
          <a:bodyPr/>
          <a:lstStyle/>
          <a:p>
            <a:pPr>
              <a:defRPr/>
            </a:pPr>
            <a:fld id="{FB35696B-56B7-4D07-8C27-E352F289FD06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" name="Picture 4" descr="Картинка 20 из 1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2" y="4689140"/>
            <a:ext cx="2631332" cy="1732129"/>
          </a:xfrm>
          <a:prstGeom prst="rect">
            <a:avLst/>
          </a:prstGeom>
          <a:noFill/>
        </p:spPr>
      </p:pic>
      <p:pic>
        <p:nvPicPr>
          <p:cNvPr id="11" name="Picture 5" descr="Картинка 18 из 1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4967" y="4689140"/>
            <a:ext cx="2665565" cy="1725686"/>
          </a:xfrm>
          <a:prstGeom prst="rect">
            <a:avLst/>
          </a:prstGeom>
          <a:noFill/>
        </p:spPr>
      </p:pic>
      <p:pic>
        <p:nvPicPr>
          <p:cNvPr id="12" name="Picture 8" descr="Картинка 26 из 18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468" y="4725143"/>
            <a:ext cx="2669104" cy="16915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7524" y="3248980"/>
            <a:ext cx="8712968" cy="761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50" b="1" dirty="0" smtClean="0">
                <a:latin typeface="Arial" pitchFamily="34" charset="0"/>
                <a:cs typeface="Arial" pitchFamily="34" charset="0"/>
              </a:rPr>
              <a:t>11 сентября 2012г. </a:t>
            </a:r>
            <a:r>
              <a:rPr lang="ru-RU" sz="1450" dirty="0" smtClean="0">
                <a:latin typeface="Arial" pitchFamily="34" charset="0"/>
                <a:cs typeface="Arial" pitchFamily="34" charset="0"/>
              </a:rPr>
              <a:t>Министерством юстиции Российской Федерации выдано свидетельство о государственной регистрации некоммерческой организации </a:t>
            </a:r>
            <a:r>
              <a:rPr lang="ru-RU" sz="1450" b="1" dirty="0" smtClean="0">
                <a:latin typeface="Arial" pitchFamily="34" charset="0"/>
                <a:cs typeface="Arial" pitchFamily="34" charset="0"/>
              </a:rPr>
              <a:t>Национальная Ассоциация производителей и потребителей золошлаковых материалов</a:t>
            </a:r>
            <a:endParaRPr lang="ru-RU" sz="14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5716" y="116632"/>
            <a:ext cx="6707187" cy="1143000"/>
          </a:xfrm>
        </p:spPr>
        <p:txBody>
          <a:bodyPr/>
          <a:lstStyle/>
          <a:p>
            <a:r>
              <a:rPr lang="ru-RU" sz="1900" dirty="0" smtClean="0"/>
              <a:t>Законопроект №466482-5 «О внесении изменений в отдельные законодательные акты Российской Федерации в целях улучшения использования золошлаковых отходов»    </a:t>
            </a:r>
          </a:p>
        </p:txBody>
      </p:sp>
      <p:sp>
        <p:nvSpPr>
          <p:cNvPr id="15364" name="Text Box 68"/>
          <p:cNvSpPr txBox="1">
            <a:spLocks noChangeArrowheads="1"/>
          </p:cNvSpPr>
          <p:nvPr/>
        </p:nvSpPr>
        <p:spPr bwMode="auto">
          <a:xfrm>
            <a:off x="179512" y="1484784"/>
            <a:ext cx="8820150" cy="510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Внесен в Государственную Думу РФ 06.12.2010 от имени  депутатов Государственной Думы Российской Федерации Е.А. Туголукова и Ю.А. Липатова. </a:t>
            </a:r>
          </a:p>
        </p:txBody>
      </p:sp>
      <p:sp>
        <p:nvSpPr>
          <p:cNvPr id="15365" name="Rectangle 71"/>
          <p:cNvSpPr>
            <a:spLocks noChangeArrowheads="1"/>
          </p:cNvSpPr>
          <p:nvPr/>
        </p:nvSpPr>
        <p:spPr bwMode="auto">
          <a:xfrm>
            <a:off x="179512" y="2060848"/>
            <a:ext cx="8784976" cy="231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700" dirty="0" smtClean="0"/>
              <a:t>Законопроект предусматривал внесение  изменений в действующее законодательство, направленных на расширение использования ЗШО, на основе: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ru-RU" sz="1700" i="0" dirty="0" smtClean="0"/>
              <a:t>установления </a:t>
            </a:r>
            <a:r>
              <a:rPr lang="ru-RU" sz="1700" i="0" dirty="0"/>
              <a:t>статуса вторичной продукции из золошлаковых отходов на основе их сертификации (перевод ЗШО в ЗШМ</a:t>
            </a:r>
            <a:r>
              <a:rPr lang="ru-RU" sz="1700" i="0" dirty="0" smtClean="0"/>
              <a:t>);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ru-RU" sz="1700" i="0" dirty="0" smtClean="0"/>
              <a:t> </a:t>
            </a:r>
            <a:r>
              <a:rPr lang="ru-RU" sz="1700" i="0" dirty="0"/>
              <a:t>стимулирования производителей золошлаковых отходов к расширению их использования;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700" i="0" dirty="0" smtClean="0"/>
              <a:t>- </a:t>
            </a:r>
            <a:r>
              <a:rPr lang="ru-RU" sz="1700" i="0" dirty="0"/>
              <a:t>стимулирования </a:t>
            </a:r>
            <a:r>
              <a:rPr lang="ru-RU" sz="1700" i="0" dirty="0" err="1"/>
              <a:t>организаций-потенциальных</a:t>
            </a:r>
            <a:r>
              <a:rPr lang="ru-RU" sz="1700" i="0" dirty="0"/>
              <a:t> потребителей ЗШО к их использованию, в т.ч.  при выполнении ими государственных и муниципальных заказов.      </a:t>
            </a:r>
          </a:p>
        </p:txBody>
      </p:sp>
      <p:sp>
        <p:nvSpPr>
          <p:cNvPr id="15366" name="Rectangle 72"/>
          <p:cNvSpPr>
            <a:spLocks noChangeArrowheads="1"/>
          </p:cNvSpPr>
          <p:nvPr/>
        </p:nvSpPr>
        <p:spPr bwMode="auto">
          <a:xfrm>
            <a:off x="179512" y="4509120"/>
            <a:ext cx="8784976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0" dirty="0" smtClean="0"/>
              <a:t>ФЗ №466482-5 прошел все стадии межведомственного согласования: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одобрен в целом решением Правительственной комиссии (в официальном отзыве на законопроект отмечается, что Правительства РФ </a:t>
            </a:r>
            <a:r>
              <a:rPr lang="ru-RU" sz="1600" u="sng" dirty="0" smtClean="0"/>
              <a:t>поддерживает законопроект </a:t>
            </a:r>
            <a:r>
              <a:rPr lang="ru-RU" sz="1600" dirty="0" smtClean="0"/>
              <a:t>при условии устранения указанных замечаний до его рассмотрения Государственной Думой») проект ФЗ</a:t>
            </a:r>
            <a:r>
              <a:rPr lang="en-US" sz="1600" dirty="0" smtClean="0"/>
              <a:t> </a:t>
            </a:r>
            <a:r>
              <a:rPr lang="ru-RU" sz="1600" dirty="0" smtClean="0"/>
              <a:t>был доработан, большая часть замечаний учтена)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приостановлен в связи с внесением более общего законопроекта ФЗ №584399-5 «О внесении изменений в отдельные законодательные акты Российской Федерации (в части совершенствования системы нормирования в области охраны окружающей среды и введения мер экономического стимулирования хозяйствующих субъектов для внедрения наилучших технологий)»</a:t>
            </a:r>
            <a:endParaRPr lang="ru-RU" sz="1600" i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1088" y="815975"/>
            <a:ext cx="442912" cy="327025"/>
          </a:xfrm>
          <a:ln/>
        </p:spPr>
        <p:txBody>
          <a:bodyPr/>
          <a:lstStyle/>
          <a:p>
            <a:pPr>
              <a:defRPr/>
            </a:pPr>
            <a:fld id="{F5C6C1A3-6846-4669-8698-4C89B68D8B09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99175" cy="1340768"/>
          </a:xfrm>
        </p:spPr>
        <p:txBody>
          <a:bodyPr/>
          <a:lstStyle/>
          <a:p>
            <a:r>
              <a:rPr lang="ru-RU" sz="2000" dirty="0" smtClean="0"/>
              <a:t>Законодательные инициативы в области переработки ЗШО, вовлечения их в хозяйственный оборот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0575-7E0B-49E4-B8E9-90D4CCF67F3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7"/>
            <a:ext cx="8892988" cy="54014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72000" rtlCol="0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50" dirty="0" smtClean="0"/>
              <a:t>   Законопроект №466482-5 «О внесении изменений в отдельные законодательные акты Российской Федерации в целях улучшения использования золошлаковых отходов». Разработан Рабочей группой по ЗШО при Комитете по энергетике Государственной Думы РФ, внесен депутатами А.Е. Туголуковым, Ю.А. Липатовым 10.12.2010);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50" dirty="0" smtClean="0"/>
              <a:t>   Проведение совещаний (20.03.13 в Минприроды России (Министр природных ресурсов и экологии России С.Е. Донской, заместитель Председателя Комитета по энергетике Госдумы РФ – Ю.А. Липатов), 27.03.13 (заместитель Министра природных ресурсов и экологии Р.Р. </a:t>
            </a:r>
            <a:r>
              <a:rPr lang="ru-RU" sz="1450" dirty="0" err="1" smtClean="0"/>
              <a:t>Гизатулин</a:t>
            </a:r>
            <a:r>
              <a:rPr lang="ru-RU" sz="1450" dirty="0" smtClean="0"/>
              <a:t>), межведомственного совещания 23.05.2013 в Минприроды России на уровне Руководства Минприроды России (С.Е. Донской, Р.Р. </a:t>
            </a:r>
            <a:r>
              <a:rPr lang="ru-RU" sz="1450" dirty="0" err="1" smtClean="0"/>
              <a:t>Гизатулин</a:t>
            </a:r>
            <a:r>
              <a:rPr lang="ru-RU" sz="1450" dirty="0" smtClean="0"/>
              <a:t>), Руководства Минэнерго России (А.Б. Яновский) по обсуждению вопроса урегулирования проблемы ЗШО в проекте ФЗ №584399-5 «О внесении изменений в Федеральный закон «Об  отходах производства и потребления»;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dirty="0" smtClean="0"/>
              <a:t>   </a:t>
            </a:r>
            <a:r>
              <a:rPr lang="ru-RU" sz="1450" dirty="0" smtClean="0"/>
              <a:t>Подготовка поправок в федеральное законодательство (в части стимулирования  решения проблем ЗШО)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ru-RU" sz="1450" dirty="0" smtClean="0"/>
              <a:t> Проект федерального закона №584399-5 </a:t>
            </a:r>
            <a:r>
              <a:rPr lang="ru-RU" sz="1450" i="1" dirty="0" smtClean="0"/>
              <a:t>«О внесении изменений в Федеральный закон «Об отходах производства и потребления» и другие законодательные акты Российской Федерации в части стимулирования деятельности в области обращения с отходами»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ru-RU" sz="1450" dirty="0" smtClean="0"/>
              <a:t> Поправки в Федеральный закон №81-ФЗ «О государственном регулировании в области добычи и использования угля…»</a:t>
            </a:r>
          </a:p>
          <a:p>
            <a:pPr marL="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500" kern="600" dirty="0" smtClean="0"/>
              <a:t>   </a:t>
            </a:r>
            <a:r>
              <a:rPr lang="ru-RU" sz="1450" kern="600" dirty="0" smtClean="0"/>
              <a:t>Проведение расширенного заседания членов Национальной Ассоциации производителей и потребителей золошлаковых материалов, с участием заместителя Министра энергетики А.Б. Яновского (Протокол №5 от 31.07.2013) </a:t>
            </a:r>
            <a:r>
              <a:rPr lang="ru-RU" sz="1450" dirty="0" smtClean="0"/>
              <a:t>по подготовке предложений по совершенствованию законодательства в сфере ЗШО в соответствии с поручениями Правительства РФ (№АД-П36-4996 от 18.07.13) в части ужесточения природоохранного  законодательства-</a:t>
            </a:r>
            <a:endParaRPr lang="ru-RU" sz="1450" kern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764CE-604F-4973-AD19-85523560EE2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24644"/>
            <a:ext cx="587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Законодательные инициативы Европейского Союза в области обращения ЗШО</a:t>
            </a:r>
          </a:p>
        </p:txBody>
      </p:sp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143508" y="1412776"/>
            <a:ext cx="8712968" cy="11633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В  ЕС  использование  ЗШО   угольных ТЭС стимулируется   следующими </a:t>
            </a:r>
            <a:r>
              <a:rPr kumimoji="0" lang="ru-RU" sz="1400" b="1" dirty="0" smtClean="0">
                <a:latin typeface="Arial" pitchFamily="34" charset="0"/>
                <a:ea typeface="Times New Roman" pitchFamily="18" charset="0"/>
              </a:rPr>
              <a:t>Директивами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:</a:t>
            </a:r>
          </a:p>
          <a:p>
            <a:pPr indent="450850" algn="just" eaLnBrk="0" hangingPunct="0">
              <a:lnSpc>
                <a:spcPct val="110000"/>
              </a:lnSpc>
              <a:buFontTx/>
              <a:buChar char="-"/>
            </a:pPr>
            <a:r>
              <a:rPr kumimoji="0" lang="en-US" sz="1400" b="1" dirty="0" smtClean="0">
                <a:latin typeface="Arial" pitchFamily="34" charset="0"/>
                <a:ea typeface="Times New Roman" pitchFamily="18" charset="0"/>
              </a:rPr>
              <a:t>IPPC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– Директива о комплексном предотвращении и контроле загрязнений;</a:t>
            </a:r>
          </a:p>
          <a:p>
            <a:pPr marL="0" marR="0" lvl="0" indent="450850" algn="just" defTabSz="914400" eaLnBrk="0" latinLnBrk="0" hangingPunct="0">
              <a:lnSpc>
                <a:spcPct val="110000"/>
              </a:lnSpc>
              <a:buClrTx/>
              <a:buSzTx/>
              <a:buFontTx/>
              <a:buChar char="-"/>
              <a:tabLst/>
            </a:pPr>
            <a:r>
              <a:rPr kumimoji="0" lang="en-US" sz="1400" b="1" dirty="0" smtClean="0">
                <a:latin typeface="Arial" pitchFamily="34" charset="0"/>
                <a:ea typeface="Times New Roman" pitchFamily="18" charset="0"/>
              </a:rPr>
              <a:t>LCP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– Директива о крупных </a:t>
            </a:r>
            <a:r>
              <a:rPr kumimoji="0" lang="ru-RU" sz="1400" dirty="0" err="1" smtClean="0">
                <a:latin typeface="Arial" pitchFamily="34" charset="0"/>
                <a:ea typeface="Times New Roman" pitchFamily="18" charset="0"/>
              </a:rPr>
              <a:t>сжигательных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установках;</a:t>
            </a:r>
          </a:p>
          <a:p>
            <a:pPr marL="0" marR="0" lvl="0" indent="450850" algn="just" defTabSz="914400" eaLnBrk="0" latinLnBrk="0" hangingPunct="0">
              <a:lnSpc>
                <a:spcPct val="110000"/>
              </a:lnSpc>
              <a:buClrTx/>
              <a:buSzTx/>
              <a:buFontTx/>
              <a:buChar char="-"/>
              <a:tabLst/>
            </a:pPr>
            <a:r>
              <a:rPr kumimoji="0" lang="en-US" sz="1400" b="1" dirty="0" smtClean="0">
                <a:latin typeface="Arial" pitchFamily="34" charset="0"/>
                <a:ea typeface="Times New Roman" pitchFamily="18" charset="0"/>
              </a:rPr>
              <a:t>IED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– Директива о промышленных выбросах.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636912"/>
            <a:ext cx="8712968" cy="1886735"/>
          </a:xfrm>
          <a:prstGeom prst="rect">
            <a:avLst/>
          </a:prstGeom>
          <a:solidFill>
            <a:srgbClr val="5C8E26">
              <a:alpha val="16863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   В большинстве стран мира использование </a:t>
            </a:r>
            <a:r>
              <a:rPr kumimoji="0" lang="ru-RU" sz="1400" dirty="0" err="1" smtClean="0">
                <a:latin typeface="Arial" pitchFamily="34" charset="0"/>
                <a:ea typeface="Times New Roman" pitchFamily="18" charset="0"/>
              </a:rPr>
              <a:t>золоотвалов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облагается налогом, при этом уровень </a:t>
            </a:r>
            <a:r>
              <a:rPr kumimoji="0" lang="ru-RU" sz="1400" dirty="0" err="1" smtClean="0">
                <a:latin typeface="Arial" pitchFamily="34" charset="0"/>
                <a:ea typeface="Times New Roman" pitchFamily="18" charset="0"/>
              </a:rPr>
              <a:t>налоогоблажения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сильно варьируется от страны к стране (от 1 до 60 евро за тонну):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400" b="1" dirty="0" smtClean="0">
                <a:latin typeface="Arial" pitchFamily="34" charset="0"/>
                <a:ea typeface="Times New Roman" pitchFamily="18" charset="0"/>
              </a:rPr>
              <a:t>Великобритании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используется плоская шкала </a:t>
            </a:r>
            <a:r>
              <a:rPr kumimoji="0" lang="ru-RU" sz="1400" dirty="0" err="1" smtClean="0">
                <a:latin typeface="Arial" pitchFamily="34" charset="0"/>
                <a:ea typeface="Times New Roman" pitchFamily="18" charset="0"/>
              </a:rPr>
              <a:t>налогооблажения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u="sng" dirty="0" smtClean="0">
                <a:latin typeface="Arial" pitchFamily="34" charset="0"/>
                <a:ea typeface="Times New Roman" pitchFamily="18" charset="0"/>
              </a:rPr>
              <a:t>со ставкой 2,5 фунта 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за тонну. Данный налог может быть возмещен, когда зола извлечена из отвала и продана как продукт;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400" b="1" dirty="0" smtClean="0">
                <a:latin typeface="Arial" pitchFamily="34" charset="0"/>
                <a:ea typeface="Times New Roman" pitchFamily="18" charset="0"/>
              </a:rPr>
              <a:t>Польше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используется базовая ставка налога </a:t>
            </a:r>
            <a:r>
              <a:rPr kumimoji="0" lang="ru-RU" sz="1400" u="sng" dirty="0" smtClean="0">
                <a:latin typeface="Arial" pitchFamily="34" charset="0"/>
                <a:ea typeface="Times New Roman" pitchFamily="18" charset="0"/>
              </a:rPr>
              <a:t>в 4,5 евро за тонну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, есть также ряд причин, по которым база может быть увеличена;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1400" b="1" dirty="0" smtClean="0">
                <a:latin typeface="Arial" pitchFamily="34" charset="0"/>
                <a:ea typeface="Times New Roman" pitchFamily="18" charset="0"/>
              </a:rPr>
              <a:t>Дании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используется ставка налога более </a:t>
            </a:r>
            <a:r>
              <a:rPr kumimoji="0" lang="ru-RU" sz="1400" u="sng" dirty="0" smtClean="0">
                <a:latin typeface="Arial" pitchFamily="34" charset="0"/>
                <a:ea typeface="Times New Roman" pitchFamily="18" charset="0"/>
              </a:rPr>
              <a:t>60 евро за тонну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516" y="4617132"/>
            <a:ext cx="8640960" cy="1751249"/>
          </a:xfrm>
          <a:prstGeom prst="rect">
            <a:avLst/>
          </a:prstGeom>
          <a:solidFill>
            <a:schemeClr val="accent3">
              <a:lumMod val="60000"/>
              <a:lumOff val="40000"/>
              <a:alpha val="7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Как результат, стимулируется промышленное использование золы-уноса и электростанции в этих странах осуществляют инвестиционные вложения в системы сепарации и сбора: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 электростатические фильтры;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 системы сбора и силосы для хранения;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 обогащение и фракционирование золы-уноса;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  оборудование для переработки золы из </a:t>
            </a:r>
            <a:r>
              <a:rPr kumimoji="0" lang="ru-RU" sz="1400" dirty="0" err="1" smtClean="0">
                <a:latin typeface="Arial" pitchFamily="34" charset="0"/>
                <a:ea typeface="Times New Roman" pitchFamily="18" charset="0"/>
              </a:rPr>
              <a:t>золоотвалов</a:t>
            </a:r>
            <a:r>
              <a:rPr kumimoji="0" lang="ru-RU" sz="1400" dirty="0" smtClean="0">
                <a:latin typeface="Arial" pitchFamily="34" charset="0"/>
                <a:ea typeface="Times New Roman" pitchFamily="18" charset="0"/>
              </a:rPr>
              <a:t>, в которых зола накапливается на протяжении многих лет (Франция, Великобритания, Польша)</a:t>
            </a:r>
            <a:endParaRPr kumimoji="0" lang="ru-RU" sz="1400" dirty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/>
              <a:t>Схема работы угольной ТЭС без </a:t>
            </a:r>
            <a:r>
              <a:rPr lang="ru-RU" sz="2200" b="1" dirty="0" err="1" smtClean="0"/>
              <a:t>золошлакоотвала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>(международный опыт)</a:t>
            </a:r>
            <a:endParaRPr lang="ru-RU" sz="2200" b="1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82B7743-9635-42A0-9C90-86B77B8206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85535" y="1880828"/>
            <a:ext cx="8958465" cy="3837911"/>
            <a:chOff x="250950" y="1341438"/>
            <a:chExt cx="8667625" cy="4818518"/>
          </a:xfrm>
        </p:grpSpPr>
        <p:pic>
          <p:nvPicPr>
            <p:cNvPr id="7" name="Picture 8" descr="5"/>
            <p:cNvPicPr>
              <a:picLocks noChangeAspect="1" noChangeArrowheads="1"/>
            </p:cNvPicPr>
            <p:nvPr/>
          </p:nvPicPr>
          <p:blipFill>
            <a:blip r:embed="rId2" cstate="print"/>
            <a:srcRect t="7765" r="7687" b="3242"/>
            <a:stretch>
              <a:fillRect/>
            </a:stretch>
          </p:blipFill>
          <p:spPr bwMode="auto">
            <a:xfrm>
              <a:off x="250950" y="1437567"/>
              <a:ext cx="2592388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3"/>
            <p:cNvPicPr>
              <a:picLocks noChangeAspect="1" noChangeArrowheads="1"/>
            </p:cNvPicPr>
            <p:nvPr/>
          </p:nvPicPr>
          <p:blipFill>
            <a:blip r:embed="rId3" cstate="print"/>
            <a:srcRect t="4724" b="7140"/>
            <a:stretch>
              <a:fillRect/>
            </a:stretch>
          </p:blipFill>
          <p:spPr bwMode="auto">
            <a:xfrm>
              <a:off x="3427413" y="1412875"/>
              <a:ext cx="258445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3550" y="1341438"/>
              <a:ext cx="2105025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577976" y="2463011"/>
              <a:ext cx="792162" cy="722065"/>
            </a:xfrm>
            <a:prstGeom prst="ellipse">
              <a:avLst/>
            </a:prstGeom>
            <a:noFill/>
            <a:ln w="53975"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148262" y="3643529"/>
              <a:ext cx="1800225" cy="433893"/>
            </a:xfrm>
            <a:prstGeom prst="rightArrow">
              <a:avLst>
                <a:gd name="adj1" fmla="val 40657"/>
                <a:gd name="adj2" fmla="val 11575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2339976" y="2634932"/>
              <a:ext cx="2016125" cy="433893"/>
            </a:xfrm>
            <a:prstGeom prst="rightArrow">
              <a:avLst>
                <a:gd name="adj1" fmla="val 40657"/>
                <a:gd name="adj2" fmla="val 12963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ru-RU" sz="2000" b="0" i="0"/>
            </a:p>
          </p:txBody>
        </p:sp>
        <p:pic>
          <p:nvPicPr>
            <p:cNvPr id="13" name="Picture 17" descr="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363" y="4797425"/>
              <a:ext cx="244792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 rot="10800000">
              <a:off x="7164387" y="4365593"/>
              <a:ext cx="1081088" cy="1296768"/>
            </a:xfrm>
            <a:custGeom>
              <a:avLst/>
              <a:gdLst>
                <a:gd name="T0" fmla="*/ 33204236 w 21600"/>
                <a:gd name="T1" fmla="*/ 0 h 21600"/>
                <a:gd name="T2" fmla="*/ 33204236 w 21600"/>
                <a:gd name="T3" fmla="*/ 43835552 h 21600"/>
                <a:gd name="T4" fmla="*/ 4599224 w 21600"/>
                <a:gd name="T5" fmla="*/ 77878607 h 21600"/>
                <a:gd name="T6" fmla="*/ 54108760 w 21600"/>
                <a:gd name="T7" fmla="*/ 2191777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283 h 21600"/>
                <a:gd name="T14" fmla="*/ 19135 w 21600"/>
                <a:gd name="T15" fmla="*/ 78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3255" y="0"/>
                  </a:lnTo>
                  <a:lnTo>
                    <a:pt x="13255" y="4283"/>
                  </a:lnTo>
                  <a:lnTo>
                    <a:pt x="12427" y="4283"/>
                  </a:lnTo>
                  <a:cubicBezTo>
                    <a:pt x="5564" y="4283"/>
                    <a:pt x="0" y="7809"/>
                    <a:pt x="0" y="12158"/>
                  </a:cubicBezTo>
                  <a:lnTo>
                    <a:pt x="0" y="21600"/>
                  </a:lnTo>
                  <a:lnTo>
                    <a:pt x="3671" y="21600"/>
                  </a:lnTo>
                  <a:lnTo>
                    <a:pt x="3671" y="12158"/>
                  </a:lnTo>
                  <a:cubicBezTo>
                    <a:pt x="3671" y="9793"/>
                    <a:pt x="7591" y="7875"/>
                    <a:pt x="12427" y="7875"/>
                  </a:cubicBezTo>
                  <a:lnTo>
                    <a:pt x="13255" y="7875"/>
                  </a:lnTo>
                  <a:lnTo>
                    <a:pt x="13255" y="121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79957" y="4189240"/>
              <a:ext cx="3169996" cy="1970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kumimoji="1" lang="ru-RU" sz="1600" i="0" dirty="0">
                  <a:latin typeface="Arial" charset="0"/>
                  <a:cs typeface="Arial" charset="0"/>
                </a:rPr>
                <a:t>строительная индустрия </a:t>
              </a:r>
              <a:endParaRPr kumimoji="1" lang="ru-RU" sz="1600" i="0" dirty="0" smtClean="0">
                <a:latin typeface="Arial" charset="0"/>
                <a:cs typeface="Arial" charset="0"/>
              </a:endParaRPr>
            </a:p>
            <a:p>
              <a:pPr algn="r"/>
              <a:r>
                <a:rPr kumimoji="1" lang="ru-RU" sz="1600" i="0" dirty="0" smtClean="0">
                  <a:latin typeface="Arial" charset="0"/>
                  <a:cs typeface="Arial" charset="0"/>
                </a:rPr>
                <a:t>карьеры</a:t>
              </a:r>
              <a:endParaRPr kumimoji="1" lang="ru-RU" sz="1600" i="0" dirty="0">
                <a:latin typeface="Arial" charset="0"/>
                <a:cs typeface="Arial" charset="0"/>
              </a:endParaRPr>
            </a:p>
            <a:p>
              <a:pPr algn="r"/>
              <a:r>
                <a:rPr kumimoji="1" lang="ru-RU" sz="1600" i="0" dirty="0">
                  <a:latin typeface="Arial" charset="0"/>
                  <a:cs typeface="Arial" charset="0"/>
                </a:rPr>
                <a:t>дороги</a:t>
              </a:r>
              <a:br>
                <a:rPr kumimoji="1" lang="ru-RU" sz="1600" i="0" dirty="0">
                  <a:latin typeface="Arial" charset="0"/>
                  <a:cs typeface="Arial" charset="0"/>
                </a:rPr>
              </a:br>
              <a:r>
                <a:rPr kumimoji="1" lang="ru-RU" sz="1600" i="0" dirty="0">
                  <a:latin typeface="Arial" charset="0"/>
                  <a:cs typeface="Arial" charset="0"/>
                </a:rPr>
                <a:t>засыпка полигонов с ТБО</a:t>
              </a:r>
              <a:br>
                <a:rPr kumimoji="1" lang="ru-RU" sz="1600" i="0" dirty="0">
                  <a:latin typeface="Arial" charset="0"/>
                  <a:cs typeface="Arial" charset="0"/>
                </a:rPr>
              </a:br>
              <a:r>
                <a:rPr kumimoji="1" lang="ru-RU" sz="1600" i="0" dirty="0">
                  <a:latin typeface="Arial" charset="0"/>
                  <a:cs typeface="Arial" charset="0"/>
                </a:rPr>
                <a:t>ландшафтное строительство </a:t>
              </a:r>
              <a:br>
                <a:rPr kumimoji="1" lang="ru-RU" sz="1600" i="0" dirty="0">
                  <a:latin typeface="Arial" charset="0"/>
                  <a:cs typeface="Arial" charset="0"/>
                </a:rPr>
              </a:br>
              <a:r>
                <a:rPr kumimoji="1" lang="ru-RU" sz="1600" i="0" dirty="0">
                  <a:latin typeface="Arial" charset="0"/>
                  <a:cs typeface="Arial" charset="0"/>
                </a:rPr>
                <a:t>и т.д……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3995738" y="4557161"/>
              <a:ext cx="0" cy="136062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 flipH="1">
              <a:off x="4067176" y="5180985"/>
              <a:ext cx="863600" cy="288171"/>
            </a:xfrm>
            <a:prstGeom prst="rightArrow">
              <a:avLst>
                <a:gd name="adj1" fmla="val 40667"/>
                <a:gd name="adj2" fmla="val 13132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3419476" y="4627566"/>
              <a:ext cx="504825" cy="0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3419476" y="4904276"/>
              <a:ext cx="504825" cy="0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3419476" y="5180985"/>
              <a:ext cx="504825" cy="0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3419476" y="5459332"/>
              <a:ext cx="504825" cy="0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>
              <a:off x="3419476" y="5736041"/>
              <a:ext cx="504825" cy="0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1" lang="ru-RU" sz="2000" b="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99175" cy="1340768"/>
          </a:xfrm>
          <a:noFill/>
        </p:spPr>
        <p:txBody>
          <a:bodyPr/>
          <a:lstStyle/>
          <a:p>
            <a:r>
              <a:rPr kumimoji="1" lang="ru-RU" sz="2000" dirty="0" smtClean="0"/>
              <a:t>Предложения НАПП ЗШМ к проекту ФЗ №584399-5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0575-7E0B-49E4-B8E9-90D4CCF67F3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012" y="2528900"/>
            <a:ext cx="8677472" cy="309315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Указанным законопроектом регулируются вопросы отходов производства и потребления, включая готовые товары, продукцию, подлежащие утилизации (использованию) после утраты потребительских свойств </a:t>
            </a:r>
            <a:r>
              <a:rPr lang="ru-RU" dirty="0" smtClean="0"/>
              <a:t>(включая  </a:t>
            </a:r>
            <a:r>
              <a:rPr lang="ru-RU" dirty="0" smtClean="0"/>
              <a:t>упаковку). </a:t>
            </a:r>
          </a:p>
          <a:p>
            <a:pPr algn="just">
              <a:spcAft>
                <a:spcPts val="600"/>
              </a:spcAft>
            </a:pPr>
            <a:r>
              <a:rPr lang="ru-RU" u="sng" dirty="0" smtClean="0"/>
              <a:t>Однако</a:t>
            </a:r>
            <a:r>
              <a:rPr lang="ru-RU" dirty="0" smtClean="0"/>
              <a:t> не урегулирован вопрос техногенных отходов, включая отходы металлургических, угледобывающих, </a:t>
            </a:r>
            <a:r>
              <a:rPr lang="ru-RU" dirty="0" err="1" smtClean="0"/>
              <a:t>железнорудных</a:t>
            </a:r>
            <a:r>
              <a:rPr lang="ru-RU" dirty="0" smtClean="0"/>
              <a:t> предприятий, отходы угольных ТЭС (</a:t>
            </a:r>
            <a:r>
              <a:rPr lang="ru-RU" dirty="0" err="1" smtClean="0"/>
              <a:t>золошлаковые</a:t>
            </a:r>
            <a:r>
              <a:rPr lang="ru-RU" dirty="0" smtClean="0"/>
              <a:t> отходы).</a:t>
            </a:r>
          </a:p>
          <a:p>
            <a:pPr algn="just">
              <a:spcAft>
                <a:spcPts val="600"/>
              </a:spcAft>
            </a:pPr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b="1" dirty="0" smtClean="0"/>
              <a:t>Вывод: необходима разработка Федерального закона </a:t>
            </a:r>
          </a:p>
          <a:p>
            <a:pPr algn="ctr">
              <a:spcAft>
                <a:spcPts val="0"/>
              </a:spcAft>
            </a:pPr>
            <a:r>
              <a:rPr lang="ru-RU" b="1" dirty="0" smtClean="0"/>
              <a:t>«О техногенных отходах»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424936" cy="830997"/>
          </a:xfrm>
          <a:prstGeom prst="rect">
            <a:avLst/>
          </a:prstGeom>
          <a:solidFill>
            <a:srgbClr val="CD9E2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«О внесении изменений в Федеральный закон «Об отходах производства и потребления» и другие законодательные акты Российской Федерации в части стимулирования деятельности в области обращения с отходами»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869160"/>
            <a:ext cx="6588732" cy="82809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99175" cy="1340768"/>
          </a:xfrm>
          <a:noFill/>
        </p:spPr>
        <p:txBody>
          <a:bodyPr/>
          <a:lstStyle/>
          <a:p>
            <a:r>
              <a:rPr kumimoji="1" lang="ru-RU" sz="2000" dirty="0" smtClean="0"/>
              <a:t>Предложения в проект Рекомендаций </a:t>
            </a:r>
            <a:br>
              <a:rPr kumimoji="1" lang="ru-RU" sz="2000" dirty="0" smtClean="0"/>
            </a:br>
            <a:r>
              <a:rPr kumimoji="1" lang="ru-RU" sz="2000" dirty="0" smtClean="0"/>
              <a:t>Круглого стола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0575-7E0B-49E4-B8E9-90D4CCF67F3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524" y="1700808"/>
            <a:ext cx="8677472" cy="492442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800"/>
              </a:spcAft>
              <a:buAutoNum type="arabicPeriod"/>
            </a:pPr>
            <a:r>
              <a:rPr lang="ru-RU" dirty="0" smtClean="0">
                <a:latin typeface="+mn-lt"/>
              </a:rPr>
              <a:t>Отметить важность законодательного регулирования проблемы утилизации золошлаковых отходов угольных ТЭС, вовлечения их в хозяйственный оборот (как важнейшей проблемы энергетического сектора страны);</a:t>
            </a:r>
          </a:p>
          <a:p>
            <a:pPr marL="457200" indent="-457200" algn="just">
              <a:lnSpc>
                <a:spcPct val="120000"/>
              </a:lnSpc>
              <a:spcAft>
                <a:spcPts val="1800"/>
              </a:spcAft>
              <a:buAutoNum type="arabicPeriod"/>
            </a:pPr>
            <a:r>
              <a:rPr lang="ru-RU" dirty="0" smtClean="0">
                <a:latin typeface="+mn-lt"/>
              </a:rPr>
              <a:t>Поддержать инициативы Рабочей группы по ЗШО Госдумы РФ, Национальной Ассоциации производителей и потребителей золошлаковых материалов, Российского союза промышленников и предпринимателей о разработке Федерального закона «О техногенных отходах» (регулирующего вопрос техногенных отходов, включая отходы металлургических, угледобывающих, </a:t>
            </a:r>
            <a:r>
              <a:rPr lang="ru-RU" dirty="0" err="1" smtClean="0">
                <a:latin typeface="+mn-lt"/>
              </a:rPr>
              <a:t>железнорудных</a:t>
            </a:r>
            <a:r>
              <a:rPr lang="ru-RU" dirty="0" smtClean="0">
                <a:latin typeface="+mn-lt"/>
              </a:rPr>
              <a:t> предприятий, отходы угольных ТЭС (</a:t>
            </a:r>
            <a:r>
              <a:rPr lang="ru-RU" dirty="0" err="1" smtClean="0">
                <a:latin typeface="+mn-lt"/>
              </a:rPr>
              <a:t>золошлаковые</a:t>
            </a:r>
            <a:r>
              <a:rPr lang="ru-RU" dirty="0" smtClean="0">
                <a:latin typeface="+mn-lt"/>
              </a:rPr>
              <a:t> отходы).</a:t>
            </a:r>
          </a:p>
          <a:p>
            <a:pPr algn="just">
              <a:spcAft>
                <a:spcPts val="600"/>
              </a:spcAft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1088" y="815975"/>
            <a:ext cx="442912" cy="327025"/>
          </a:xfrm>
          <a:ln/>
        </p:spPr>
        <p:txBody>
          <a:bodyPr/>
          <a:lstStyle/>
          <a:p>
            <a:pPr>
              <a:defRPr/>
            </a:pPr>
            <a:fld id="{F5C6C1A3-6846-4669-8698-4C89B68D8B0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03748" y="3212976"/>
            <a:ext cx="59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451AC5-5301-452E-9C98-2FFB2168B31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5235" name="Rectangle 17"/>
          <p:cNvSpPr>
            <a:spLocks noChangeArrowheads="1"/>
          </p:cNvSpPr>
          <p:nvPr/>
        </p:nvSpPr>
        <p:spPr bwMode="auto">
          <a:xfrm>
            <a:off x="223838" y="4805363"/>
            <a:ext cx="8713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lnSpc>
                <a:spcPct val="110000"/>
              </a:lnSpc>
              <a:spcAft>
                <a:spcPct val="30000"/>
              </a:spcAft>
              <a:tabLst>
                <a:tab pos="2857500" algn="l"/>
              </a:tabLst>
            </a:pPr>
            <a:endParaRPr kumimoji="0" lang="ru-RU" altLang="zh-CN" sz="1600">
              <a:solidFill>
                <a:srgbClr val="000060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87524" y="1412777"/>
            <a:ext cx="8604956" cy="5147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kumimoji="0" lang="ru-RU" altLang="zh-CN" sz="1500" b="1" dirty="0" smtClean="0"/>
              <a:t>1. </a:t>
            </a:r>
            <a:r>
              <a:rPr lang="ru-RU" sz="1500" b="1" dirty="0" smtClean="0"/>
              <a:t>Основы государственной политики в области экологического развития Российской Федерации на период до 2030 года</a:t>
            </a:r>
            <a:r>
              <a:rPr lang="en-US" sz="1500" b="1" dirty="0" smtClean="0"/>
              <a:t> (</a:t>
            </a:r>
            <a:r>
              <a:rPr lang="ru-RU" sz="1500" b="1" dirty="0" smtClean="0"/>
              <a:t>Д.А. Медведев)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500" i="1" dirty="0" smtClean="0"/>
              <a:t>Количество отходов, которые не вовлекаются во вторичный хозяйственный оборот, а направляются на размещение, возрастает. При этом условия хранения и захоронения отходов не соответствуют требованиям экологической безопасности».</a:t>
            </a:r>
            <a:endParaRPr kumimoji="0" lang="ru-RU" sz="1500" i="1" dirty="0" smtClean="0"/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kumimoji="0" lang="ru-RU" altLang="zh-CN" sz="1500" b="1" dirty="0" smtClean="0"/>
              <a:t>2.   Поручения </a:t>
            </a:r>
            <a:r>
              <a:rPr kumimoji="0" lang="ru-RU" altLang="zh-CN" sz="1500" b="1" dirty="0"/>
              <a:t>Президента РФ (по итогам заседания Президиума Госсовета РФ от 27 мая 2010г. (выдержки):</a:t>
            </a:r>
          </a:p>
          <a:p>
            <a:pPr algn="just">
              <a:lnSpc>
                <a:spcPct val="90000"/>
              </a:lnSpc>
            </a:pPr>
            <a:r>
              <a:rPr kumimoji="0" lang="ru-RU" altLang="zh-CN" sz="1500" i="1" dirty="0"/>
              <a:t>«Правительству РФ разработать меры, направленные на экономическое стимулирование деятельности в области обращения с отходами в целях уменьшения количества отходов и вовлечения их в хозяйственный оборот</a:t>
            </a:r>
            <a:r>
              <a:rPr kumimoji="0" lang="ru-RU" altLang="zh-CN" sz="1500" i="1" dirty="0" smtClean="0"/>
              <a:t>».</a:t>
            </a:r>
            <a:endParaRPr kumimoji="0" lang="ru-RU" altLang="zh-CN" sz="1500" i="1" dirty="0"/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kumimoji="0" lang="ru-RU" altLang="zh-CN" sz="1500" b="1" dirty="0" smtClean="0"/>
              <a:t>3.  Совещание Правительства РФ (от 30.03.2011) «</a:t>
            </a:r>
            <a:r>
              <a:rPr lang="ru-RU" sz="1500" b="1" dirty="0" smtClean="0"/>
              <a:t>О комплексе мер по улучшению экологической обстановки в России»</a:t>
            </a:r>
            <a:r>
              <a:rPr lang="en-US" sz="1500" b="1" dirty="0" smtClean="0"/>
              <a:t> (</a:t>
            </a:r>
            <a:r>
              <a:rPr lang="ru-RU" sz="1500" b="1" dirty="0" smtClean="0"/>
              <a:t>В.В. Путин)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500" i="1" dirty="0" smtClean="0"/>
              <a:t>«Серьёзной проблемой является и так называемое захламление почв. Речь идёт не только об экологическом ущербе, связанном с прошлой хозяйственной деятельностью, но и о неуклонном увеличении количества отходов, которые идут не на вторичный хозяйственный оборот, а на полигоны».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kumimoji="0" lang="ru-RU" altLang="zh-CN" sz="1500" b="1" dirty="0" smtClean="0"/>
              <a:t>4. Перечень поручений Заместителя Председателя Правительства Российской Федерации (от 15.07.2013 №АД-П36-4996)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ru-RU" sz="1500" i="1" dirty="0" smtClean="0"/>
              <a:t>«Сформировать предложения о возможных мерах экономического стимулирования предприятий реального сектора экономики к переходу на наилучшие доступные технологии, внедрению ресурсосберегающих и природоохранных технологий»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228850" y="219075"/>
            <a:ext cx="633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Поручения Президента РФ и Правительства РФ </a:t>
            </a:r>
          </a:p>
          <a:p>
            <a:pPr algn="ctr"/>
            <a:r>
              <a:rPr kumimoji="0"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области обращения с отходами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53DD0F-CFF5-4407-B7EF-D92745F3D604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2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dirty="0" smtClean="0"/>
              <a:t>Динамика образования </a:t>
            </a:r>
            <a:br>
              <a:rPr lang="ru-RU" sz="2400" dirty="0" smtClean="0"/>
            </a:br>
            <a:r>
              <a:rPr lang="ru-RU" sz="2400" dirty="0" smtClean="0"/>
              <a:t>и использования золошлаковых отходов угольных ТЭС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48434" y="1201707"/>
            <a:ext cx="4995566" cy="3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</a:pPr>
            <a:endParaRPr lang="ru-RU" sz="1800" i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90309" y="1788582"/>
            <a:ext cx="1318891" cy="3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800" i="0">
                <a:latin typeface="Arial Narrow" pitchFamily="34" charset="0"/>
              </a:rPr>
              <a:t>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608513" y="5369630"/>
            <a:ext cx="4418073" cy="1126462"/>
          </a:xfrm>
          <a:prstGeom prst="rect">
            <a:avLst/>
          </a:prstGeom>
          <a:solidFill>
            <a:srgbClr val="C00000">
              <a:alpha val="3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0" dirty="0" smtClean="0"/>
              <a:t>В настоящее время накоплено  отходов  в </a:t>
            </a:r>
            <a:r>
              <a:rPr lang="ru-RU" sz="1600" b="1" i="0" dirty="0" err="1" smtClean="0"/>
              <a:t>з</a:t>
            </a:r>
            <a:r>
              <a:rPr lang="ru-RU" sz="1600" b="1" dirty="0" err="1" smtClean="0"/>
              <a:t>олошлакотваотвалах</a:t>
            </a:r>
            <a:r>
              <a:rPr lang="ru-RU" b="1" dirty="0" smtClean="0"/>
              <a:t>  </a:t>
            </a:r>
            <a:r>
              <a:rPr lang="ru-RU" sz="1600" b="1" dirty="0" smtClean="0"/>
              <a:t>России в объеме 1,5 млрд. тонн.   Если такая тенденция сохранится, то в 2020 г. объём накопленных отходов составит 1,7 </a:t>
            </a:r>
            <a:r>
              <a:rPr lang="ru-RU" sz="1600" b="1" dirty="0" err="1" smtClean="0"/>
              <a:t>млрд</a:t>
            </a:r>
            <a:r>
              <a:rPr lang="ru-RU" sz="1600" b="1" dirty="0" smtClean="0"/>
              <a:t> тонн</a:t>
            </a:r>
            <a:endParaRPr lang="ru-RU" sz="1600" b="1" dirty="0"/>
          </a:p>
        </p:txBody>
      </p:sp>
      <p:pic>
        <p:nvPicPr>
          <p:cNvPr id="19" name="Picture 20" descr="Картинка 28 из 1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319" y="3648078"/>
            <a:ext cx="2154267" cy="167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0901" y="2917818"/>
            <a:ext cx="4235508" cy="510909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5000"/>
              </a:lnSpc>
              <a:spcBef>
                <a:spcPts val="0"/>
              </a:spcBef>
            </a:pPr>
            <a:r>
              <a:rPr lang="ru-RU" sz="1600" b="1" i="0" dirty="0" smtClean="0">
                <a:solidFill>
                  <a:srgbClr val="000060"/>
                </a:solidFill>
              </a:rPr>
              <a:t>Утилизируется </a:t>
            </a:r>
            <a:r>
              <a:rPr lang="ru-RU" sz="1600" b="1" i="0" dirty="0">
                <a:solidFill>
                  <a:srgbClr val="000060"/>
                </a:solidFill>
              </a:rPr>
              <a:t>и используется порядка </a:t>
            </a:r>
            <a:r>
              <a:rPr lang="ru-RU" sz="1600" b="1" i="0" dirty="0" smtClean="0">
                <a:solidFill>
                  <a:srgbClr val="000060"/>
                </a:solidFill>
              </a:rPr>
              <a:t>8-10% (2,0 </a:t>
            </a:r>
            <a:r>
              <a:rPr lang="ru-RU" sz="1600" b="1" i="0" dirty="0">
                <a:solidFill>
                  <a:srgbClr val="000060"/>
                </a:solidFill>
              </a:rPr>
              <a:t>– </a:t>
            </a:r>
            <a:r>
              <a:rPr lang="ru-RU" sz="1600" b="1" i="0" dirty="0" smtClean="0">
                <a:solidFill>
                  <a:srgbClr val="000060"/>
                </a:solidFill>
              </a:rPr>
              <a:t>2,5 </a:t>
            </a:r>
            <a:r>
              <a:rPr lang="ru-RU" sz="1600" b="1" dirty="0" smtClean="0">
                <a:solidFill>
                  <a:srgbClr val="000060"/>
                </a:solidFill>
              </a:rPr>
              <a:t>млн. т.)  ежегодного выхода  ЗШО</a:t>
            </a:r>
            <a:r>
              <a:rPr lang="ru-RU" sz="1600" b="1" i="0" dirty="0" smtClean="0">
                <a:solidFill>
                  <a:srgbClr val="000060"/>
                </a:solidFill>
              </a:rPr>
              <a:t>       </a:t>
            </a:r>
            <a:endParaRPr lang="ru-RU" sz="1600" b="1" i="0" dirty="0">
              <a:solidFill>
                <a:srgbClr val="000060"/>
              </a:solidFill>
            </a:endParaRP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7728563" y="1420785"/>
          <a:ext cx="1334536" cy="1022364"/>
        </p:xfrm>
        <a:graphic>
          <a:graphicData uri="http://schemas.openxmlformats.org/presentationml/2006/ole">
            <p:oleObj spid="_x0000_s75777" name="Clip" r:id="rId5" imgW="541440" imgH="415080" progId="">
              <p:embed/>
            </p:oleObj>
          </a:graphicData>
        </a:graphic>
      </p:graphicFrame>
      <p:sp>
        <p:nvSpPr>
          <p:cNvPr id="22" name="Стрелка вправо 21"/>
          <p:cNvSpPr/>
          <p:nvPr/>
        </p:nvSpPr>
        <p:spPr>
          <a:xfrm rot="1131995">
            <a:off x="7459319" y="1547067"/>
            <a:ext cx="530359" cy="2606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27" y="1483874"/>
            <a:ext cx="7273961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 угольные ТЭС России ежегодно поставляется порядка 125 млн.тонн угля</a:t>
            </a:r>
            <a:endParaRPr lang="ru-RU" sz="1600" b="1" dirty="0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6470675" y="2078019"/>
            <a:ext cx="1168415" cy="21907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80901" y="1931967"/>
            <a:ext cx="6316749" cy="535531"/>
          </a:xfrm>
          <a:prstGeom prst="rect">
            <a:avLst/>
          </a:prstGeom>
          <a:solidFill>
            <a:schemeClr val="tx1">
              <a:lumMod val="50000"/>
              <a:lumOff val="50000"/>
              <a:alpha val="28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ts val="0"/>
              </a:spcBef>
            </a:pPr>
            <a:r>
              <a:rPr lang="ru-RU" sz="1600" b="1" i="0" dirty="0">
                <a:solidFill>
                  <a:srgbClr val="00006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В результате сжигания угля на ТЭС России ежегодно образуется </a:t>
            </a:r>
          </a:p>
          <a:p>
            <a:pPr algn="just" eaLnBrk="0" hangingPunct="0">
              <a:lnSpc>
                <a:spcPct val="9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25-27 млн. т ЗШО  (в зависимости от зольности сжигаемого угля)    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030239" y="2552688"/>
            <a:ext cx="328617" cy="2921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608513" y="2881305"/>
            <a:ext cx="4418073" cy="721993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85000"/>
              </a:lnSpc>
              <a:spcBef>
                <a:spcPts val="0"/>
              </a:spcBef>
            </a:pPr>
            <a:r>
              <a:rPr lang="ru-RU" sz="1600" b="1" i="0" dirty="0" smtClean="0">
                <a:solidFill>
                  <a:srgbClr val="000060"/>
                </a:solidFill>
              </a:rPr>
              <a:t>Ежегодно размещ</a:t>
            </a:r>
            <a:r>
              <a:rPr lang="ru-RU" sz="1600" b="1" dirty="0" smtClean="0">
                <a:solidFill>
                  <a:srgbClr val="000060"/>
                </a:solidFill>
              </a:rPr>
              <a:t>ается </a:t>
            </a:r>
            <a:r>
              <a:rPr lang="ru-RU" sz="1600" b="1" i="0" dirty="0" smtClean="0">
                <a:solidFill>
                  <a:srgbClr val="000060"/>
                </a:solidFill>
              </a:rPr>
              <a:t>в </a:t>
            </a:r>
            <a:r>
              <a:rPr lang="ru-RU" sz="1600" b="1" i="0" dirty="0" err="1" smtClean="0">
                <a:solidFill>
                  <a:srgbClr val="000060"/>
                </a:solidFill>
              </a:rPr>
              <a:t>золошлакотвалах</a:t>
            </a:r>
            <a:r>
              <a:rPr lang="ru-RU" sz="1600" b="1" i="0" dirty="0" smtClean="0">
                <a:solidFill>
                  <a:srgbClr val="000060"/>
                </a:solidFill>
              </a:rPr>
              <a:t> (площадью</a:t>
            </a:r>
            <a:r>
              <a:rPr lang="ru-RU" sz="1600" b="1" dirty="0" smtClean="0">
                <a:solidFill>
                  <a:srgbClr val="000060"/>
                </a:solidFill>
              </a:rPr>
              <a:t> 28 тыс.га)</a:t>
            </a:r>
            <a:r>
              <a:rPr lang="ru-RU" sz="1600" b="1" i="0" dirty="0" smtClean="0">
                <a:solidFill>
                  <a:srgbClr val="000060"/>
                </a:solidFill>
              </a:rPr>
              <a:t> порядка 90-92%  </a:t>
            </a:r>
            <a:r>
              <a:rPr lang="ru-RU" sz="1600" b="1" dirty="0" smtClean="0">
                <a:solidFill>
                  <a:srgbClr val="000060"/>
                </a:solidFill>
              </a:rPr>
              <a:t>ежегодного выхода  ЗШО </a:t>
            </a:r>
            <a:r>
              <a:rPr lang="ru-RU" sz="1600" b="1" i="0" dirty="0" smtClean="0">
                <a:solidFill>
                  <a:srgbClr val="000060"/>
                </a:solidFill>
              </a:rPr>
              <a:t>(23 </a:t>
            </a:r>
            <a:r>
              <a:rPr lang="ru-RU" sz="1600" b="1" i="0" dirty="0">
                <a:solidFill>
                  <a:srgbClr val="000060"/>
                </a:solidFill>
              </a:rPr>
              <a:t>– </a:t>
            </a:r>
            <a:r>
              <a:rPr lang="ru-RU" sz="1600" b="1" i="0" dirty="0" smtClean="0">
                <a:solidFill>
                  <a:srgbClr val="000060"/>
                </a:solidFill>
              </a:rPr>
              <a:t>25 </a:t>
            </a:r>
            <a:r>
              <a:rPr lang="ru-RU" sz="1600" b="1" dirty="0" smtClean="0">
                <a:solidFill>
                  <a:srgbClr val="000060"/>
                </a:solidFill>
              </a:rPr>
              <a:t>млн. т.), </a:t>
            </a:r>
            <a:endParaRPr lang="ru-RU" sz="1600" b="1" i="0" dirty="0">
              <a:solidFill>
                <a:srgbClr val="000060"/>
              </a:solidFill>
            </a:endParaRPr>
          </a:p>
        </p:txBody>
      </p:sp>
      <p:pic>
        <p:nvPicPr>
          <p:cNvPr id="29" name="Picture 5" descr="Картинка 18 из 18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3684591"/>
            <a:ext cx="2154267" cy="1606572"/>
          </a:xfrm>
          <a:prstGeom prst="rect">
            <a:avLst/>
          </a:prstGeom>
          <a:noFill/>
        </p:spPr>
      </p:pic>
      <p:sp>
        <p:nvSpPr>
          <p:cNvPr id="30" name="Стрелка вниз 29"/>
          <p:cNvSpPr/>
          <p:nvPr/>
        </p:nvSpPr>
        <p:spPr>
          <a:xfrm>
            <a:off x="5302260" y="2516175"/>
            <a:ext cx="328617" cy="2921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55576" y="3429000"/>
            <a:ext cx="328617" cy="4016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203848" y="3429000"/>
            <a:ext cx="328617" cy="4016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508" y="3861048"/>
            <a:ext cx="1763688" cy="10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 descr="Картинка 18 из 217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3825044"/>
            <a:ext cx="1764196" cy="102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По крупне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05164"/>
            <a:ext cx="1261271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2472502" y="4688697"/>
            <a:ext cx="4016431" cy="365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331640" y="4977172"/>
            <a:ext cx="3083991" cy="1562721"/>
            <a:chOff x="226953" y="1623028"/>
            <a:chExt cx="4110792" cy="2202016"/>
          </a:xfrm>
        </p:grpSpPr>
        <p:grpSp>
          <p:nvGrpSpPr>
            <p:cNvPr id="32" name="Группа 15"/>
            <p:cNvGrpSpPr/>
            <p:nvPr/>
          </p:nvGrpSpPr>
          <p:grpSpPr>
            <a:xfrm>
              <a:off x="226953" y="1623028"/>
              <a:ext cx="2652859" cy="2202016"/>
              <a:chOff x="226953" y="1623028"/>
              <a:chExt cx="2652859" cy="2202016"/>
            </a:xfrm>
          </p:grpSpPr>
          <p:sp>
            <p:nvSpPr>
              <p:cNvPr id="42" name="Rectangle 4"/>
              <p:cNvSpPr>
                <a:spLocks noChangeArrowheads="1"/>
              </p:cNvSpPr>
              <p:nvPr/>
            </p:nvSpPr>
            <p:spPr bwMode="auto">
              <a:xfrm>
                <a:off x="282580" y="1623028"/>
                <a:ext cx="1298208" cy="22020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sz="2800" i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>
                <a:off x="2471617" y="3689846"/>
                <a:ext cx="371384" cy="13519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b="0" i="0"/>
              </a:p>
            </p:txBody>
          </p:sp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1915359" y="2944387"/>
                <a:ext cx="370566" cy="88065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b="0" i="0"/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226953" y="3825044"/>
                <a:ext cx="26528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2530539" y="2759653"/>
              <a:ext cx="1807206" cy="90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 smtClean="0">
                  <a:latin typeface="+mn-lt"/>
                  <a:cs typeface="Times New Roman" pitchFamily="18" charset="0"/>
                </a:rPr>
                <a:t>Переработка и</a:t>
              </a:r>
              <a:r>
                <a:rPr lang="en-US" sz="11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100" dirty="0" smtClean="0">
                  <a:latin typeface="+mn-lt"/>
                  <a:cs typeface="Times New Roman" pitchFamily="18" charset="0"/>
                </a:rPr>
                <a:t>использование</a:t>
              </a:r>
              <a:endParaRPr lang="en-US" sz="1100" dirty="0" smtClean="0">
                <a:latin typeface="+mn-lt"/>
                <a:cs typeface="Times New Roman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ru-RU" sz="1100" dirty="0" smtClean="0">
                  <a:latin typeface="+mn-lt"/>
                  <a:cs typeface="Times New Roman" pitchFamily="18" charset="0"/>
                  <a:sym typeface="Symbol" pitchFamily="18" charset="2"/>
                </a:rPr>
                <a:t></a:t>
              </a:r>
              <a:r>
                <a:rPr lang="ru-RU" sz="1100" dirty="0" smtClean="0">
                  <a:latin typeface="+mn-lt"/>
                  <a:cs typeface="Times New Roman" pitchFamily="18" charset="0"/>
                </a:rPr>
                <a:t>2,1 млн. т/год</a:t>
              </a: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1618703" y="1947926"/>
              <a:ext cx="1295767" cy="917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i="0" dirty="0" smtClean="0">
                  <a:latin typeface="+mn-lt"/>
                  <a:cs typeface="Times New Roman" pitchFamily="18" charset="0"/>
                </a:rPr>
                <a:t>Годовой </a:t>
              </a:r>
            </a:p>
            <a:p>
              <a:pPr>
                <a:lnSpc>
                  <a:spcPct val="110000"/>
                </a:lnSpc>
              </a:pPr>
              <a:r>
                <a:rPr lang="ru-RU" sz="1100" i="0" dirty="0" smtClean="0">
                  <a:latin typeface="+mn-lt"/>
                  <a:cs typeface="Times New Roman" pitchFamily="18" charset="0"/>
                </a:rPr>
                <a:t>выход ЗШО</a:t>
              </a:r>
              <a:r>
                <a:rPr lang="en-US" sz="1100" i="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100" dirty="0" smtClean="0">
                  <a:latin typeface="+mn-lt"/>
                  <a:cs typeface="Times New Roman" pitchFamily="18" charset="0"/>
                  <a:sym typeface="Symbol" pitchFamily="18" charset="2"/>
                </a:rPr>
                <a:t></a:t>
              </a:r>
              <a:r>
                <a:rPr lang="ru-RU" sz="1100" dirty="0" smtClean="0">
                  <a:latin typeface="+mn-lt"/>
                  <a:cs typeface="Times New Roman" pitchFamily="18" charset="0"/>
                </a:rPr>
                <a:t>27 млн. т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274944" y="1744995"/>
              <a:ext cx="1439741" cy="1428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Накоплено в золошлаковых отвалах  </a:t>
              </a:r>
            </a:p>
            <a:p>
              <a:pPr>
                <a:lnSpc>
                  <a:spcPct val="110000"/>
                </a:lnSpc>
              </a:pPr>
              <a:r>
                <a:rPr lang="ru-RU" sz="1100" dirty="0" smtClean="0">
                  <a:solidFill>
                    <a:schemeClr val="bg1"/>
                  </a:solidFill>
                  <a:sym typeface="Symbol" pitchFamily="18" charset="2"/>
                </a:rPr>
                <a:t></a:t>
              </a:r>
              <a:r>
                <a:rPr lang="ru-RU" sz="1100" dirty="0" smtClean="0">
                  <a:solidFill>
                    <a:schemeClr val="bg1"/>
                  </a:solidFill>
                </a:rPr>
                <a:t>1,5 млрд. т</a:t>
              </a:r>
            </a:p>
            <a:p>
              <a:pPr>
                <a:lnSpc>
                  <a:spcPct val="110000"/>
                </a:lnSpc>
              </a:pPr>
              <a:endParaRPr lang="ru-RU" sz="1100" dirty="0" smtClean="0">
                <a:solidFill>
                  <a:schemeClr val="bg1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692275" y="115888"/>
            <a:ext cx="68405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latin typeface="Arial" pitchFamily="34" charset="0"/>
              </a:rPr>
              <a:t>Накопление и использование ЗШО угольных электростанций:  существующее положение и перспективы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50825" y="1520788"/>
            <a:ext cx="8641655" cy="1397000"/>
          </a:xfrm>
          <a:prstGeom prst="rect">
            <a:avLst/>
          </a:prstGeom>
          <a:solidFill>
            <a:srgbClr val="FFFFCC"/>
          </a:solidFill>
          <a:ln w="317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75000"/>
              </a:lnSpc>
            </a:pPr>
            <a:r>
              <a:rPr lang="ru-RU" sz="2000" b="0" i="0" dirty="0">
                <a:solidFill>
                  <a:srgbClr val="000060"/>
                </a:solidFill>
              </a:rPr>
              <a:t>     </a:t>
            </a:r>
            <a:r>
              <a:rPr lang="ru-RU" sz="1800" i="0" dirty="0">
                <a:solidFill>
                  <a:srgbClr val="000060"/>
                </a:solidFill>
              </a:rPr>
              <a:t>В настоящее время</a:t>
            </a:r>
            <a:r>
              <a:rPr lang="ru-RU" sz="1800" b="0" i="0" dirty="0">
                <a:solidFill>
                  <a:srgbClr val="000060"/>
                </a:solidFill>
              </a:rPr>
              <a:t>  в России действует </a:t>
            </a:r>
            <a:r>
              <a:rPr lang="ru-RU" sz="1800" i="0" dirty="0">
                <a:solidFill>
                  <a:srgbClr val="000060"/>
                </a:solidFill>
              </a:rPr>
              <a:t>172 ТЭС на угольном топливе суммарной установленной мощностью </a:t>
            </a:r>
            <a:r>
              <a:rPr lang="ru-RU" sz="1800" i="0" u="sng" dirty="0">
                <a:solidFill>
                  <a:srgbClr val="FF3300"/>
                </a:solidFill>
              </a:rPr>
              <a:t>44,9 </a:t>
            </a:r>
            <a:r>
              <a:rPr lang="ru-RU" sz="1800" i="0" u="sng" dirty="0" smtClean="0">
                <a:solidFill>
                  <a:srgbClr val="FF3300"/>
                </a:solidFill>
              </a:rPr>
              <a:t>ГВт</a:t>
            </a:r>
            <a:r>
              <a:rPr lang="ru-RU" sz="1800" i="0" dirty="0" smtClean="0">
                <a:solidFill>
                  <a:srgbClr val="000060"/>
                </a:solidFill>
              </a:rPr>
              <a:t>, </a:t>
            </a:r>
            <a:r>
              <a:rPr lang="ru-RU" sz="1800" i="0" dirty="0">
                <a:solidFill>
                  <a:srgbClr val="000060"/>
                </a:solidFill>
              </a:rPr>
              <a:t>в золошлакоотвалах которых накоплено </a:t>
            </a:r>
            <a:r>
              <a:rPr lang="ru-RU" sz="1800" b="0" i="0" dirty="0" smtClean="0">
                <a:solidFill>
                  <a:srgbClr val="000060"/>
                </a:solidFill>
              </a:rPr>
              <a:t>порядка</a:t>
            </a:r>
            <a:r>
              <a:rPr lang="ru-RU" sz="1800" i="0" dirty="0" smtClean="0">
                <a:solidFill>
                  <a:srgbClr val="000060"/>
                </a:solidFill>
              </a:rPr>
              <a:t> </a:t>
            </a:r>
            <a:r>
              <a:rPr lang="ru-RU" sz="1800" b="1" i="0" dirty="0">
                <a:solidFill>
                  <a:srgbClr val="000060"/>
                </a:solidFill>
              </a:rPr>
              <a:t>1,5 </a:t>
            </a:r>
            <a:r>
              <a:rPr lang="ru-RU" sz="1800" b="1" i="0" dirty="0" smtClean="0">
                <a:solidFill>
                  <a:srgbClr val="000060"/>
                </a:solidFill>
              </a:rPr>
              <a:t>млрд.т отходов. </a:t>
            </a:r>
            <a:endParaRPr lang="ru-RU" sz="1800" b="1" i="0" dirty="0">
              <a:solidFill>
                <a:srgbClr val="000060"/>
              </a:solidFill>
            </a:endParaRPr>
          </a:p>
          <a:p>
            <a:pPr algn="just">
              <a:lnSpc>
                <a:spcPct val="75000"/>
              </a:lnSpc>
            </a:pPr>
            <a:r>
              <a:rPr lang="ru-RU" sz="1800" i="0" dirty="0">
                <a:solidFill>
                  <a:srgbClr val="000060"/>
                </a:solidFill>
              </a:rPr>
              <a:t>      Ежегодно утилизируется</a:t>
            </a:r>
            <a:r>
              <a:rPr lang="ru-RU" sz="1800" b="0" i="0" dirty="0">
                <a:solidFill>
                  <a:srgbClr val="000060"/>
                </a:solidFill>
              </a:rPr>
              <a:t> и используется порядка </a:t>
            </a:r>
            <a:r>
              <a:rPr lang="ru-RU" sz="1800" b="0" i="0" dirty="0" smtClean="0">
                <a:solidFill>
                  <a:srgbClr val="000060"/>
                </a:solidFill>
              </a:rPr>
              <a:t>8-</a:t>
            </a:r>
            <a:r>
              <a:rPr lang="ru-RU" sz="1800" i="0" dirty="0" smtClean="0">
                <a:solidFill>
                  <a:srgbClr val="000060"/>
                </a:solidFill>
              </a:rPr>
              <a:t>10</a:t>
            </a:r>
            <a:r>
              <a:rPr lang="ru-RU" sz="1800" i="0" dirty="0">
                <a:solidFill>
                  <a:srgbClr val="000060"/>
                </a:solidFill>
              </a:rPr>
              <a:t>% (</a:t>
            </a:r>
            <a:r>
              <a:rPr lang="ru-RU" sz="1800" i="0" dirty="0" smtClean="0">
                <a:solidFill>
                  <a:srgbClr val="000060"/>
                </a:solidFill>
              </a:rPr>
              <a:t>2,0-2,5 </a:t>
            </a:r>
            <a:r>
              <a:rPr lang="ru-RU" sz="1800" i="0" dirty="0">
                <a:solidFill>
                  <a:srgbClr val="000060"/>
                </a:solidFill>
              </a:rPr>
              <a:t>млн.т)</a:t>
            </a:r>
            <a:r>
              <a:rPr lang="ru-RU" sz="1800" b="0" i="0" dirty="0">
                <a:solidFill>
                  <a:srgbClr val="000060"/>
                </a:solidFill>
              </a:rPr>
              <a:t> от годового выхода </a:t>
            </a:r>
            <a:r>
              <a:rPr lang="ru-RU" sz="1800" b="0" i="0" dirty="0" err="1">
                <a:solidFill>
                  <a:srgbClr val="000060"/>
                </a:solidFill>
              </a:rPr>
              <a:t>золошлаковых</a:t>
            </a:r>
            <a:r>
              <a:rPr lang="ru-RU" sz="1800" b="0" i="0" dirty="0">
                <a:solidFill>
                  <a:srgbClr val="000060"/>
                </a:solidFill>
              </a:rPr>
              <a:t> отходов (</a:t>
            </a:r>
            <a:r>
              <a:rPr lang="ru-RU" sz="1800" i="0" u="sng" dirty="0" smtClean="0">
                <a:solidFill>
                  <a:srgbClr val="000060"/>
                </a:solidFill>
              </a:rPr>
              <a:t>23-25 </a:t>
            </a:r>
            <a:r>
              <a:rPr lang="ru-RU" sz="1800" i="0" u="sng" dirty="0">
                <a:solidFill>
                  <a:srgbClr val="000060"/>
                </a:solidFill>
              </a:rPr>
              <a:t>млн. тонн</a:t>
            </a:r>
            <a:r>
              <a:rPr lang="ru-RU" sz="1800" b="0" i="0" dirty="0">
                <a:solidFill>
                  <a:srgbClr val="000060"/>
                </a:solidFill>
              </a:rPr>
              <a:t>), а 21-22 млн. тонн ЗШО поступают в отвалы</a:t>
            </a:r>
            <a:endParaRPr lang="ru-RU" sz="1800" i="0" dirty="0">
              <a:solidFill>
                <a:srgbClr val="000060"/>
              </a:solidFill>
            </a:endParaRP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395536" y="3717033"/>
            <a:ext cx="8569325" cy="10441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sz="1600" i="0" dirty="0"/>
              <a:t>Генеральная схема размещения объектов электроэнергетики до 2030 г. </a:t>
            </a:r>
          </a:p>
          <a:p>
            <a:pPr algn="ctr">
              <a:lnSpc>
                <a:spcPct val="75000"/>
              </a:lnSpc>
            </a:pPr>
            <a:r>
              <a:rPr lang="ru-RU" sz="1600" i="0" dirty="0"/>
              <a:t>(базовый вариант) предусматривает увеличение установленной мощности </a:t>
            </a:r>
          </a:p>
          <a:p>
            <a:pPr algn="ctr">
              <a:lnSpc>
                <a:spcPct val="75000"/>
              </a:lnSpc>
            </a:pPr>
            <a:r>
              <a:rPr lang="ru-RU" sz="1600" i="0" dirty="0"/>
              <a:t>угольных ТЭС  до </a:t>
            </a:r>
            <a:r>
              <a:rPr lang="ru-RU" sz="1600" i="0" u="sng" dirty="0">
                <a:solidFill>
                  <a:srgbClr val="FF3300"/>
                </a:solidFill>
              </a:rPr>
              <a:t>68,2 ГВт</a:t>
            </a:r>
            <a:r>
              <a:rPr lang="ru-RU" sz="1600" i="0" dirty="0"/>
              <a:t>  с ростом объемов сжигания угля</a:t>
            </a:r>
          </a:p>
          <a:p>
            <a:pPr algn="ctr">
              <a:lnSpc>
                <a:spcPct val="75000"/>
              </a:lnSpc>
            </a:pPr>
            <a:r>
              <a:rPr lang="ru-RU" sz="1600" i="0" dirty="0"/>
              <a:t>в 1,43 раза (по сравнению с 2010 годом)</a:t>
            </a:r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3995738" y="2924175"/>
            <a:ext cx="792162" cy="1009650"/>
          </a:xfrm>
          <a:prstGeom prst="downArrow">
            <a:avLst>
              <a:gd name="adj1" fmla="val 50000"/>
              <a:gd name="adj2" fmla="val 3186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79512" y="5481228"/>
            <a:ext cx="8737536" cy="1269578"/>
          </a:xfrm>
          <a:prstGeom prst="rect">
            <a:avLst/>
          </a:prstGeom>
          <a:solidFill>
            <a:srgbClr val="FFFFCC"/>
          </a:solidFill>
          <a:ln w="317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85000"/>
              </a:lnSpc>
            </a:pPr>
            <a:r>
              <a:rPr lang="ru-RU" sz="1800" i="0" dirty="0"/>
              <a:t>К 2030 году </a:t>
            </a:r>
            <a:r>
              <a:rPr lang="ru-RU" sz="1800" b="0" i="0" dirty="0"/>
              <a:t> ежегодный выход  ЗШО на          угольных ТЭС составит не менее </a:t>
            </a:r>
            <a:r>
              <a:rPr lang="ru-RU" sz="1800" b="0" i="0" dirty="0" smtClean="0"/>
              <a:t>          </a:t>
            </a:r>
            <a:r>
              <a:rPr lang="ru-RU" sz="1800" i="0" u="sng" dirty="0" smtClean="0"/>
              <a:t>35-36 </a:t>
            </a:r>
            <a:r>
              <a:rPr lang="ru-RU" sz="1800" i="0" u="sng" dirty="0"/>
              <a:t>млн. т</a:t>
            </a:r>
            <a:r>
              <a:rPr lang="ru-RU" sz="1800" b="0" i="0" dirty="0"/>
              <a:t>  и если объемы использования ЗШО останутся на существующем сегодня уровне:</a:t>
            </a:r>
          </a:p>
          <a:p>
            <a:pPr algn="just" eaLnBrk="0" hangingPunct="0">
              <a:lnSpc>
                <a:spcPct val="85000"/>
              </a:lnSpc>
              <a:buFontTx/>
              <a:buChar char="-"/>
            </a:pPr>
            <a:r>
              <a:rPr lang="ru-RU" sz="1800" b="0" i="0" dirty="0"/>
              <a:t> фактическое использование ЗШО годового выхода  к 2030 году снизится до 7%;</a:t>
            </a:r>
          </a:p>
          <a:p>
            <a:pPr algn="just" eaLnBrk="0" hangingPunct="0">
              <a:lnSpc>
                <a:spcPct val="85000"/>
              </a:lnSpc>
              <a:buFontTx/>
              <a:buChar char="-"/>
            </a:pPr>
            <a:r>
              <a:rPr lang="ru-RU" sz="1800" b="0" i="0" dirty="0"/>
              <a:t> объем накопленных  ЗШО   </a:t>
            </a:r>
            <a:r>
              <a:rPr lang="ru-RU" sz="1800" b="0" i="0" dirty="0" smtClean="0"/>
              <a:t>превысит  к  </a:t>
            </a:r>
            <a:r>
              <a:rPr lang="ru-RU" sz="1800" i="0" dirty="0"/>
              <a:t>2030  г. </a:t>
            </a:r>
            <a:r>
              <a:rPr lang="ru-RU" sz="1800" i="0" dirty="0" smtClean="0"/>
              <a:t>   </a:t>
            </a:r>
            <a:r>
              <a:rPr lang="ru-RU" sz="1800" i="0" dirty="0"/>
              <a:t>2,0 млрд. т.</a:t>
            </a:r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4103948" y="5085184"/>
            <a:ext cx="792162" cy="50244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8733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589213" y="3357563"/>
          <a:ext cx="542925" cy="415925"/>
        </p:xfrm>
        <a:graphic>
          <a:graphicData uri="http://schemas.openxmlformats.org/presentationml/2006/ole">
            <p:oleObj spid="_x0000_s74754" name="Clip" r:id="rId3" imgW="541440" imgH="415080" progId="">
              <p:embed/>
            </p:oleObj>
          </a:graphicData>
        </a:graphic>
      </p:graphicFrame>
      <p:graphicFrame>
        <p:nvGraphicFramePr>
          <p:cNvPr id="158735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6621463" y="3284538"/>
          <a:ext cx="542925" cy="415925"/>
        </p:xfrm>
        <a:graphic>
          <a:graphicData uri="http://schemas.openxmlformats.org/presentationml/2006/ole">
            <p:oleObj spid="_x0000_s74755" name="Clip" r:id="rId4" imgW="541440" imgH="415080" progId="">
              <p:embed/>
            </p:oleObj>
          </a:graphicData>
        </a:graphic>
      </p:graphicFrame>
      <p:graphicFrame>
        <p:nvGraphicFramePr>
          <p:cNvPr id="158738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8277225" y="3284538"/>
          <a:ext cx="542925" cy="415925"/>
        </p:xfrm>
        <a:graphic>
          <a:graphicData uri="http://schemas.openxmlformats.org/presentationml/2006/ole">
            <p:oleObj spid="_x0000_s74756" name="Clip" r:id="rId5" imgW="541440" imgH="415080" progId="">
              <p:embed/>
            </p:oleObj>
          </a:graphicData>
        </a:graphic>
      </p:graphicFrame>
      <p:graphicFrame>
        <p:nvGraphicFramePr>
          <p:cNvPr id="158741" name="Object 2"/>
          <p:cNvGraphicFramePr>
            <a:graphicFrameLocks noChangeAspect="1"/>
          </p:cNvGraphicFramePr>
          <p:nvPr>
            <p:ph sz="quarter" idx="4"/>
          </p:nvPr>
        </p:nvGraphicFramePr>
        <p:xfrm>
          <a:off x="7485063" y="3284538"/>
          <a:ext cx="542925" cy="415925"/>
        </p:xfrm>
        <a:graphic>
          <a:graphicData uri="http://schemas.openxmlformats.org/presentationml/2006/ole">
            <p:oleObj spid="_x0000_s74757" name="Clip" r:id="rId6" imgW="541440" imgH="415080" progId="">
              <p:embed/>
            </p:oleObj>
          </a:graphicData>
        </a:graphic>
      </p:graphicFrame>
      <p:graphicFrame>
        <p:nvGraphicFramePr>
          <p:cNvPr id="158744" name="Object 2"/>
          <p:cNvGraphicFramePr>
            <a:graphicFrameLocks noChangeAspect="1"/>
          </p:cNvGraphicFramePr>
          <p:nvPr/>
        </p:nvGraphicFramePr>
        <p:xfrm>
          <a:off x="1797050" y="3357563"/>
          <a:ext cx="542925" cy="415925"/>
        </p:xfrm>
        <a:graphic>
          <a:graphicData uri="http://schemas.openxmlformats.org/presentationml/2006/ole">
            <p:oleObj spid="_x0000_s74758" name="Clip" r:id="rId7" imgW="541440" imgH="415080" progId="">
              <p:embed/>
            </p:oleObj>
          </a:graphicData>
        </a:graphic>
      </p:graphicFrame>
      <p:sp>
        <p:nvSpPr>
          <p:cNvPr id="158745" name="AutoShape 5"/>
          <p:cNvSpPr>
            <a:spLocks noChangeArrowheads="1"/>
          </p:cNvSpPr>
          <p:nvPr/>
        </p:nvSpPr>
        <p:spPr bwMode="auto">
          <a:xfrm>
            <a:off x="2195513" y="2924175"/>
            <a:ext cx="215900" cy="287338"/>
          </a:xfrm>
          <a:prstGeom prst="cloudCallout">
            <a:avLst>
              <a:gd name="adj1" fmla="val -97796"/>
              <a:gd name="adj2" fmla="val 142819"/>
            </a:avLst>
          </a:prstGeom>
          <a:solidFill>
            <a:srgbClr val="D7D7D7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 i="0"/>
          </a:p>
        </p:txBody>
      </p:sp>
      <p:sp>
        <p:nvSpPr>
          <p:cNvPr id="158746" name="AutoShape 5"/>
          <p:cNvSpPr>
            <a:spLocks noChangeArrowheads="1"/>
          </p:cNvSpPr>
          <p:nvPr/>
        </p:nvSpPr>
        <p:spPr bwMode="auto">
          <a:xfrm>
            <a:off x="3059113" y="2997200"/>
            <a:ext cx="287337" cy="215900"/>
          </a:xfrm>
          <a:prstGeom prst="cloudCallout">
            <a:avLst>
              <a:gd name="adj1" fmla="val -136190"/>
              <a:gd name="adj2" fmla="val 240440"/>
            </a:avLst>
          </a:prstGeom>
          <a:solidFill>
            <a:srgbClr val="D7D7D7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 i="0"/>
          </a:p>
        </p:txBody>
      </p:sp>
      <p:sp>
        <p:nvSpPr>
          <p:cNvPr id="158747" name="AutoShape 5"/>
          <p:cNvSpPr>
            <a:spLocks noChangeArrowheads="1"/>
          </p:cNvSpPr>
          <p:nvPr/>
        </p:nvSpPr>
        <p:spPr bwMode="auto">
          <a:xfrm>
            <a:off x="7164388" y="2852738"/>
            <a:ext cx="287337" cy="215900"/>
          </a:xfrm>
          <a:prstGeom prst="cloudCallout">
            <a:avLst>
              <a:gd name="adj1" fmla="val -136190"/>
              <a:gd name="adj2" fmla="val 240440"/>
            </a:avLst>
          </a:prstGeom>
          <a:solidFill>
            <a:srgbClr val="D7D7D7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 i="0"/>
          </a:p>
        </p:txBody>
      </p:sp>
      <p:sp>
        <p:nvSpPr>
          <p:cNvPr id="158748" name="AutoShape 5"/>
          <p:cNvSpPr>
            <a:spLocks noChangeArrowheads="1"/>
          </p:cNvSpPr>
          <p:nvPr/>
        </p:nvSpPr>
        <p:spPr bwMode="auto">
          <a:xfrm>
            <a:off x="7956550" y="2924175"/>
            <a:ext cx="287338" cy="215900"/>
          </a:xfrm>
          <a:prstGeom prst="cloudCallout">
            <a:avLst>
              <a:gd name="adj1" fmla="val -136190"/>
              <a:gd name="adj2" fmla="val 240440"/>
            </a:avLst>
          </a:prstGeom>
          <a:solidFill>
            <a:srgbClr val="D7D7D7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 i="0"/>
          </a:p>
        </p:txBody>
      </p:sp>
      <p:sp>
        <p:nvSpPr>
          <p:cNvPr id="158749" name="AutoShape 5"/>
          <p:cNvSpPr>
            <a:spLocks noChangeArrowheads="1"/>
          </p:cNvSpPr>
          <p:nvPr/>
        </p:nvSpPr>
        <p:spPr bwMode="auto">
          <a:xfrm>
            <a:off x="8748713" y="2852738"/>
            <a:ext cx="287337" cy="215900"/>
          </a:xfrm>
          <a:prstGeom prst="cloudCallout">
            <a:avLst>
              <a:gd name="adj1" fmla="val -136190"/>
              <a:gd name="adj2" fmla="val 240440"/>
            </a:avLst>
          </a:prstGeom>
          <a:solidFill>
            <a:srgbClr val="D7D7D7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 i="0"/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>
            <a:off x="376238" y="3233738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0">
                <a:solidFill>
                  <a:srgbClr val="FF3300"/>
                </a:solidFill>
              </a:rPr>
              <a:t>2010 год:</a:t>
            </a:r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>
            <a:off x="4956175" y="3259138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0">
                <a:solidFill>
                  <a:srgbClr val="FF3300"/>
                </a:solidFill>
              </a:rPr>
              <a:t>2030 год:</a:t>
            </a:r>
          </a:p>
        </p:txBody>
      </p:sp>
      <p:sp>
        <p:nvSpPr>
          <p:cNvPr id="158752" name="Text Box 32"/>
          <p:cNvSpPr txBox="1">
            <a:spLocks noChangeArrowheads="1"/>
          </p:cNvSpPr>
          <p:nvPr/>
        </p:nvSpPr>
        <p:spPr bwMode="auto">
          <a:xfrm>
            <a:off x="1151620" y="4761148"/>
            <a:ext cx="7015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3300"/>
                </a:solidFill>
              </a:rPr>
              <a:t>Рост угольной генерации в 2030 году </a:t>
            </a:r>
            <a:r>
              <a:rPr lang="ru-RU" dirty="0">
                <a:solidFill>
                  <a:srgbClr val="FF3300"/>
                </a:solidFill>
                <a:sym typeface="Symbol" pitchFamily="18" charset="2"/>
              </a:rPr>
              <a:t> в 1,5 раза (к 2010 году)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01088" y="815975"/>
            <a:ext cx="442912" cy="327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53DD0F-CFF5-4407-B7EF-D92745F3D604}" type="slidenum">
              <a:rPr lang="ru-RU" b="1">
                <a:solidFill>
                  <a:schemeClr val="accent5"/>
                </a:solidFill>
                <a:latin typeface="+mj-lt"/>
              </a:rPr>
              <a:pPr>
                <a:defRPr/>
              </a:pPr>
              <a:t>4</a:t>
            </a:fld>
            <a:endParaRPr lang="ru-RU" b="1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52636"/>
            <a:ext cx="6643687" cy="979487"/>
          </a:xfrm>
        </p:spPr>
        <p:txBody>
          <a:bodyPr/>
          <a:lstStyle/>
          <a:p>
            <a:r>
              <a:rPr lang="ru-RU" sz="2000" dirty="0" smtClean="0"/>
              <a:t>Динамика годовых объемов </a:t>
            </a:r>
            <a:br>
              <a:rPr lang="ru-RU" sz="2000" dirty="0" smtClean="0"/>
            </a:br>
            <a:r>
              <a:rPr lang="ru-RU" sz="2000" dirty="0" smtClean="0"/>
              <a:t>накопления ЗШО в РФ*)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F6EA7A-981B-41A0-87F9-78E5398D360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7572"/>
            <a:ext cx="4284476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453336"/>
            <a:ext cx="9144000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*) С учетом передачи золошлакоотвалов от угольных ТЭС  третьим лицам 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81538" y="1420785"/>
            <a:ext cx="4345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Динамика объемов накопления ЗШО в золошлакоотвалах в целом по России в </a:t>
            </a:r>
          </a:p>
          <a:p>
            <a:pPr algn="ctr"/>
            <a:r>
              <a:rPr lang="ru-RU" sz="1400" b="1" dirty="0" smtClean="0"/>
              <a:t>2007-2011 гг., млн.т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817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Объемы  накопления ЗШО угольных ТЭС в 2011 году в  федеральных округах России, млн.тонн </a:t>
            </a:r>
            <a:endParaRPr lang="ru-RU" sz="1400" b="1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7063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87725" y="0"/>
            <a:ext cx="6683270" cy="1340768"/>
          </a:xfrm>
          <a:noFill/>
          <a:ln/>
        </p:spPr>
        <p:txBody>
          <a:bodyPr/>
          <a:lstStyle/>
          <a:p>
            <a:pPr marL="266700" indent="-266700" algn="l" defTabSz="635000">
              <a:spcAft>
                <a:spcPts val="600"/>
              </a:spcAft>
            </a:pPr>
            <a:r>
              <a:rPr lang="ru-RU" sz="2000" b="1" dirty="0" smtClean="0"/>
              <a:t>Учет проблем ЗШО:</a:t>
            </a:r>
            <a:br>
              <a:rPr lang="ru-RU" sz="2000" b="1" dirty="0" smtClean="0"/>
            </a:br>
            <a:r>
              <a:rPr lang="ru-RU" sz="1600" b="1" dirty="0" smtClean="0"/>
              <a:t>     </a:t>
            </a:r>
            <a:r>
              <a:rPr lang="en-US" sz="1600" b="1" dirty="0" smtClean="0"/>
              <a:t>I.</a:t>
            </a:r>
            <a:r>
              <a:rPr lang="ru-RU" sz="1600" b="1" dirty="0" smtClean="0"/>
              <a:t>  В Генеральной схеме размещения объектов электроэнергетики до 2030 года.</a:t>
            </a:r>
            <a:br>
              <a:rPr lang="ru-RU" sz="1600" b="1" dirty="0" smtClean="0"/>
            </a:br>
            <a:r>
              <a:rPr lang="ru-RU" sz="1600" b="1" dirty="0" smtClean="0"/>
              <a:t>     </a:t>
            </a:r>
            <a:r>
              <a:rPr lang="en-US" sz="1600" b="1" dirty="0" smtClean="0"/>
              <a:t>II. </a:t>
            </a:r>
            <a:r>
              <a:rPr lang="ru-RU" sz="1600" b="1" dirty="0" smtClean="0"/>
              <a:t>В Государственной программе «Энергоэффективность и развитие энергетики»</a:t>
            </a:r>
            <a:endParaRPr lang="ru-RU" sz="1800" b="1" dirty="0" smtClean="0"/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07950" y="1781175"/>
            <a:ext cx="8785225" cy="715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8000" indent="-508000" algn="ctr" eaLnBrk="0" hangingPunct="0">
              <a:lnSpc>
                <a:spcPct val="75000"/>
              </a:lnSpc>
              <a:buFontTx/>
              <a:buAutoNum type="romanUcPeriod"/>
            </a:pPr>
            <a:r>
              <a:rPr lang="ru-RU" sz="1800" i="0" dirty="0">
                <a:solidFill>
                  <a:schemeClr val="accent2"/>
                </a:solidFill>
              </a:rPr>
              <a:t>Генеральная схема  размещения объектов электроэнергетики до 2030 года </a:t>
            </a:r>
            <a:endParaRPr lang="ru-RU" sz="1800" i="0" dirty="0" smtClean="0">
              <a:solidFill>
                <a:schemeClr val="accent2"/>
              </a:solidFill>
            </a:endParaRPr>
          </a:p>
          <a:p>
            <a:pPr marL="508000" indent="-508000" algn="ctr" eaLnBrk="0" hangingPunct="0">
              <a:lnSpc>
                <a:spcPct val="75000"/>
              </a:lnSpc>
            </a:pPr>
            <a:r>
              <a:rPr lang="ru-RU" sz="1800" i="0" dirty="0" smtClean="0">
                <a:solidFill>
                  <a:schemeClr val="accent2"/>
                </a:solidFill>
              </a:rPr>
              <a:t>(куратор Минэнерго России, разработчик – ЗАО «АПБЭ»)</a:t>
            </a:r>
            <a:endParaRPr lang="ru-RU" sz="1800" i="0" dirty="0">
              <a:solidFill>
                <a:schemeClr val="accent2"/>
              </a:solidFill>
            </a:endParaRPr>
          </a:p>
          <a:p>
            <a:pPr marL="508000" indent="-508000" algn="ctr" eaLnBrk="0" hangingPunct="0">
              <a:lnSpc>
                <a:spcPct val="75000"/>
              </a:lnSpc>
            </a:pPr>
            <a:r>
              <a:rPr lang="ru-RU" sz="1800" i="0" dirty="0"/>
              <a:t>Включает ц</a:t>
            </a:r>
            <a:r>
              <a:rPr lang="ru-RU" sz="1600" i="0" dirty="0"/>
              <a:t>елевые индикаторы (показатели) расширения использования </a:t>
            </a:r>
            <a:r>
              <a:rPr lang="ru-RU" sz="1600" i="0" dirty="0" smtClean="0"/>
              <a:t>ЗШО</a:t>
            </a:r>
            <a:endParaRPr lang="ru-RU" sz="1600" dirty="0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179512" y="2852936"/>
            <a:ext cx="4392612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i="0" dirty="0">
                <a:solidFill>
                  <a:srgbClr val="0033CC"/>
                </a:solidFill>
              </a:rPr>
              <a:t>Увеличить, начиная с 2015 года, использование ЗШО до уровня не менее</a:t>
            </a:r>
            <a:r>
              <a:rPr lang="ru-RU" sz="1500" i="0" dirty="0">
                <a:solidFill>
                  <a:srgbClr val="FF3300"/>
                </a:solidFill>
              </a:rPr>
              <a:t> 50 млн. тонн </a:t>
            </a:r>
            <a:r>
              <a:rPr lang="ru-RU" sz="1500" i="0" dirty="0">
                <a:solidFill>
                  <a:srgbClr val="0033CC"/>
                </a:solidFill>
              </a:rPr>
              <a:t>(в год)</a:t>
            </a:r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 flipH="1">
            <a:off x="2339752" y="2492896"/>
            <a:ext cx="223" cy="35909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5400092" y="2816932"/>
            <a:ext cx="345598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500" i="0" dirty="0">
                <a:solidFill>
                  <a:srgbClr val="0033CC"/>
                </a:solidFill>
              </a:rPr>
              <a:t>Уменьшить к 2030 году накопленные ЗШО на </a:t>
            </a:r>
            <a:r>
              <a:rPr lang="ru-RU" sz="1500" i="0" dirty="0">
                <a:solidFill>
                  <a:srgbClr val="FF3300"/>
                </a:solidFill>
              </a:rPr>
              <a:t>300 млн. тонн</a:t>
            </a:r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>
            <a:off x="2375756" y="3573016"/>
            <a:ext cx="46069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41" name="Line 25"/>
          <p:cNvSpPr>
            <a:spLocks noChangeShapeType="1"/>
          </p:cNvSpPr>
          <p:nvPr/>
        </p:nvSpPr>
        <p:spPr bwMode="auto">
          <a:xfrm>
            <a:off x="2375756" y="3392996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42" name="Line 26"/>
          <p:cNvSpPr>
            <a:spLocks noChangeShapeType="1"/>
          </p:cNvSpPr>
          <p:nvPr/>
        </p:nvSpPr>
        <p:spPr bwMode="auto">
          <a:xfrm>
            <a:off x="6984268" y="3356992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43" name="Line 27"/>
          <p:cNvSpPr>
            <a:spLocks noChangeShapeType="1"/>
          </p:cNvSpPr>
          <p:nvPr/>
        </p:nvSpPr>
        <p:spPr bwMode="auto">
          <a:xfrm>
            <a:off x="4644008" y="3573016"/>
            <a:ext cx="570" cy="32326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251520" y="3897052"/>
            <a:ext cx="8713787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i="0" dirty="0"/>
              <a:t>Ожидаемый результат: сокращение объемов накопленных ЗШО до 1,2 млрд.тонн к 2030 г.</a:t>
            </a:r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143508" y="4689140"/>
            <a:ext cx="8785225" cy="669414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000" i="0" dirty="0">
                <a:solidFill>
                  <a:srgbClr val="663300"/>
                </a:solidFill>
                <a:cs typeface="Times New Roman" pitchFamily="18" charset="0"/>
              </a:rPr>
              <a:t>II.</a:t>
            </a:r>
            <a:r>
              <a:rPr lang="ru-RU" sz="1800" i="0" dirty="0">
                <a:solidFill>
                  <a:srgbClr val="663300"/>
                </a:solidFill>
                <a:cs typeface="Times New Roman" pitchFamily="18" charset="0"/>
              </a:rPr>
              <a:t> </a:t>
            </a:r>
            <a:r>
              <a:rPr lang="ru-RU" sz="1800" i="0" dirty="0" smtClean="0">
                <a:solidFill>
                  <a:srgbClr val="663300"/>
                </a:solidFill>
                <a:cs typeface="Times New Roman" pitchFamily="18" charset="0"/>
              </a:rPr>
              <a:t>Госпрограмма </a:t>
            </a:r>
            <a:r>
              <a:rPr lang="ru-RU" sz="1800" i="0" dirty="0">
                <a:solidFill>
                  <a:srgbClr val="663300"/>
                </a:solidFill>
                <a:cs typeface="Times New Roman" pitchFamily="18" charset="0"/>
              </a:rPr>
              <a:t>«Энергоэффективность и развитие энергетики</a:t>
            </a:r>
            <a:r>
              <a:rPr lang="ru-RU" sz="1800" i="0" dirty="0" smtClean="0">
                <a:solidFill>
                  <a:srgbClr val="663300"/>
                </a:solidFill>
                <a:cs typeface="Times New Roman" pitchFamily="18" charset="0"/>
              </a:rPr>
              <a:t>»</a:t>
            </a:r>
          </a:p>
          <a:p>
            <a:pPr algn="ctr" eaLnBrk="0" hangingPunct="0">
              <a:lnSpc>
                <a:spcPct val="75000"/>
              </a:lnSpc>
            </a:pPr>
            <a:r>
              <a:rPr lang="ru-RU" sz="1600" dirty="0" smtClean="0">
                <a:solidFill>
                  <a:srgbClr val="663300"/>
                </a:solidFill>
                <a:cs typeface="Times New Roman" pitchFamily="18" charset="0"/>
              </a:rPr>
              <a:t> (утверждена распоряжением Правительства Российской Федерации от 03 апреля 2013г №512-р)</a:t>
            </a:r>
          </a:p>
          <a:p>
            <a:pPr algn="ctr" eaLnBrk="0" hangingPunct="0">
              <a:lnSpc>
                <a:spcPct val="75000"/>
              </a:lnSpc>
            </a:pPr>
            <a:endParaRPr lang="ru-RU" sz="1400" i="0" dirty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52958" y="5764721"/>
            <a:ext cx="4375026" cy="803275"/>
          </a:xfrm>
          <a:prstGeom prst="rect">
            <a:avLst/>
          </a:prstGeom>
          <a:solidFill>
            <a:srgbClr val="CCFFCC"/>
          </a:solidFill>
          <a:ln w="317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400" i="0" dirty="0"/>
              <a:t>Снижение рисков вывода угольных ТЭС из </a:t>
            </a:r>
          </a:p>
          <a:p>
            <a:pPr algn="just" eaLnBrk="0" hangingPunct="0">
              <a:lnSpc>
                <a:spcPct val="80000"/>
              </a:lnSpc>
            </a:pPr>
            <a:r>
              <a:rPr lang="ru-RU" sz="1400" i="0" dirty="0"/>
              <a:t>энергобаланса из-за переполнения  золошлакоотвалов</a:t>
            </a:r>
          </a:p>
          <a:p>
            <a:pPr eaLnBrk="0" hangingPunct="0">
              <a:lnSpc>
                <a:spcPct val="80000"/>
              </a:lnSpc>
            </a:pPr>
            <a:r>
              <a:rPr lang="ru-RU" sz="1400" i="0" dirty="0"/>
              <a:t> на основе обеспечения в 2020 г. использования ЗШО </a:t>
            </a:r>
          </a:p>
          <a:p>
            <a:pPr eaLnBrk="0" hangingPunct="0">
              <a:lnSpc>
                <a:spcPct val="80000"/>
              </a:lnSpc>
            </a:pPr>
            <a:r>
              <a:rPr lang="ru-RU" sz="1400" i="0" dirty="0"/>
              <a:t>текущего (годового) выхода на  уровне  70% </a:t>
            </a:r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2771800" y="5337212"/>
            <a:ext cx="0" cy="3946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4788024" y="5769260"/>
            <a:ext cx="4104456" cy="803275"/>
          </a:xfrm>
          <a:prstGeom prst="rect">
            <a:avLst/>
          </a:prstGeom>
          <a:solidFill>
            <a:srgbClr val="CCFFCC"/>
          </a:solidFill>
          <a:ln w="317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80000"/>
              </a:lnSpc>
            </a:pPr>
            <a:r>
              <a:rPr lang="ru-RU" sz="1400" i="0" dirty="0"/>
              <a:t>Основное </a:t>
            </a:r>
            <a:r>
              <a:rPr lang="ru-RU" sz="1400" i="0" dirty="0" smtClean="0"/>
              <a:t>мероприятие: «Отработка </a:t>
            </a:r>
            <a:r>
              <a:rPr lang="ru-RU" sz="1400" i="0" dirty="0"/>
              <a:t>механизмов утилизации ЗШО ТЭС. Снижение негативного воздействия ТЭС на окружающую среду при размещении и хранении </a:t>
            </a:r>
            <a:r>
              <a:rPr lang="ru-RU" sz="1400" i="0" dirty="0" smtClean="0"/>
              <a:t>ЗШО»</a:t>
            </a:r>
            <a:endParaRPr lang="ru-RU" sz="1400" i="0" dirty="0"/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H="1">
            <a:off x="7020272" y="5337212"/>
            <a:ext cx="0" cy="43068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54" name="Line 38"/>
          <p:cNvSpPr>
            <a:spLocks noChangeShapeType="1"/>
          </p:cNvSpPr>
          <p:nvPr/>
        </p:nvSpPr>
        <p:spPr bwMode="auto">
          <a:xfrm flipH="1">
            <a:off x="7092280" y="2492896"/>
            <a:ext cx="670" cy="32309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712460" y="8007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E53DD0F-CFF5-4407-B7EF-D92745F3D604}" type="slidenum">
              <a:rPr lang="ru-RU" b="1" smtClean="0">
                <a:solidFill>
                  <a:schemeClr val="accent5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Целевые индикаторы использования ЗШО в Госпрограмме «</a:t>
            </a:r>
            <a:r>
              <a:rPr lang="ru-RU" sz="2000" dirty="0" err="1" smtClean="0"/>
              <a:t>Энергоэффективность</a:t>
            </a:r>
            <a:r>
              <a:rPr lang="ru-RU" sz="2000" dirty="0" smtClean="0"/>
              <a:t> и развитие энергетики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764CE-604F-4973-AD19-85523560EE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466" y="5720915"/>
            <a:ext cx="857268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  Начиная с 2015 года Государственной программой предусматривается существенный рост использования золошлаковых отходов (ЗШО) годового текущего выхода: в 1,4 раза по сравнению с уровнем 2013 года и многократное увеличение использования ЗШО тепловых угольных электростанций к 2020 году.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6090" y="3903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Распоряжением Правительства РФ от 03.04.2013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927" y="1420785"/>
            <a:ext cx="8836146" cy="978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/>
              <a:t>Государственная программа РФ </a:t>
            </a:r>
            <a:r>
              <a:rPr lang="ru-RU" sz="1600" b="1" dirty="0" smtClean="0"/>
              <a:t>«Энергоэффективность и развитие энергетики» </a:t>
            </a:r>
            <a:r>
              <a:rPr lang="ru-RU" sz="1400" dirty="0" smtClean="0"/>
              <a:t>(утверждена Распоряжением Правительства РФ от  03.04.2013 № 512-р)  </a:t>
            </a:r>
            <a:r>
              <a:rPr lang="ru-RU" sz="1600" dirty="0" smtClean="0"/>
              <a:t>включает </a:t>
            </a:r>
            <a:r>
              <a:rPr lang="ru-RU" sz="1600" b="1" dirty="0" smtClean="0"/>
              <a:t>целевые  индикаторы   использования ЗШО годового текущего выхода тепловых угольных электростанций страны </a:t>
            </a:r>
            <a:r>
              <a:rPr lang="ru-RU" sz="1400" b="1" dirty="0" smtClean="0"/>
              <a:t>(</a:t>
            </a:r>
            <a:r>
              <a:rPr lang="ru-RU" sz="1400" dirty="0" smtClean="0"/>
              <a:t>приведены в Подпрограмме 2 «Развитие и модернизация электроэнергетики»)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60499" y="2443149"/>
          <a:ext cx="55054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501008"/>
            <a:ext cx="8569325" cy="1655763"/>
          </a:xfr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ЗШО  являются ценным вторичным сырьем, которое может использоваться в строительстве автомобильных дорог, при производстве цемента, бетонов, строительных блоков, различных конструкций для индивидуального, промышленного и гражданского строительства, силикатного кирпича, зольного гравия, в ландшафтном строительстве, при обратной засыпке горных выработок (шахт, рудников, карьеров)  и  др.;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2087725" y="260648"/>
            <a:ext cx="64447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95325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Особенности  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золошлаковых </a:t>
            </a:r>
            <a:r>
              <a:rPr lang="ru-RU" sz="19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отдохов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по сравнению с другими видами 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отходов</a:t>
            </a:r>
            <a:endParaRPr lang="ru-RU" sz="19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467171" y="1520788"/>
            <a:ext cx="8569325" cy="1449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i="0" dirty="0"/>
              <a:t>ЗШО, размещенные в золошлакоотвалах угольных ТЭС, не являются «обычным  отходом», а создают риски обеспечения энергетической безопасности страны </a:t>
            </a:r>
            <a:r>
              <a:rPr lang="ru-RU" sz="1800" i="0" dirty="0"/>
              <a:t>(при переполнении золошлакоотвалов угольных ТЭС, что возможно уже в ближайшие 5-7 лет, угольная генерация будет вынужденно ограничиваться/выводиться из энергобаланса</a:t>
            </a:r>
            <a:r>
              <a:rPr lang="ru-RU" sz="2000" i="0" dirty="0" smtClean="0"/>
              <a:t>);</a:t>
            </a:r>
            <a:endParaRPr lang="ru-RU" sz="2000" i="0" dirty="0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467544" y="5409220"/>
            <a:ext cx="8567737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000" i="0" dirty="0"/>
              <a:t>ЗШО являются крупнотоннажным отходом и объемы их образования </a:t>
            </a:r>
          </a:p>
          <a:p>
            <a:pPr eaLnBrk="0" hangingPunct="0">
              <a:lnSpc>
                <a:spcPct val="90000"/>
              </a:lnSpc>
            </a:pPr>
            <a:r>
              <a:rPr lang="ru-RU" sz="2000" i="0" dirty="0"/>
              <a:t>будут увеличиваться (по мере роста объемов сжигания угля) 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676456" y="908720"/>
            <a:ext cx="46754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35696B-56B7-4D07-8C27-E352F289FD06}" type="slidenum">
              <a:rPr lang="ru-RU" sz="18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ru-RU" sz="18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7504" y="2168860"/>
            <a:ext cx="32403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15255" y="4113659"/>
            <a:ext cx="32403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5589240"/>
            <a:ext cx="324036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Направления совершенствования деятельности в сфере обращения ЗШО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3389092"/>
          </a:xfr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38100">
            <a:solidFill>
              <a:schemeClr val="accent2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</a:rPr>
              <a:t>1.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</a:rPr>
              <a:t>Обеспечение легитимного перевода ЗШО из категории отходов в категорию золошлаковых материалов (ЗШМ).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(классификация, сертификация и постоянное соблюдение указанных в сертификате физико-химических  показателей ЗШО, т.к. только сертифицированные ЗШО могут стать ЗШМ). </a:t>
            </a:r>
            <a:endParaRPr lang="en-US" sz="1400" dirty="0" smtClean="0">
              <a:latin typeface="Times New Roman" pitchFamily="18" charset="0"/>
            </a:endParaRPr>
          </a:p>
          <a:p>
            <a:pPr>
              <a:spcBef>
                <a:spcPct val="25000"/>
              </a:spcBef>
              <a:buFontTx/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</a:rPr>
              <a:t>2. Создание гарантированного рынка сбыта ЗШО/ЗШМ, включая, в т.ч.: 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	- утверждение технических условий (параметров ЗШМ); 	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- формирование долгосрочных договоров поставки ЗШО на срок от 5 лет  с  минимальной/нулевой ценой на ЗШО;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- формирование условий для производства и поставки продукции с использованием ЗШМ.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   Организация поставок: 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       </a:t>
            </a:r>
            <a:r>
              <a:rPr lang="ru-RU" sz="1400" b="1" dirty="0" smtClean="0">
                <a:latin typeface="Times New Roman" pitchFamily="18" charset="0"/>
                <a:sym typeface="Symbol" pitchFamily="18" charset="2"/>
              </a:rPr>
              <a:t> </a:t>
            </a:r>
            <a:r>
              <a:rPr lang="ru-RU" sz="1400" b="1" dirty="0" smtClean="0">
                <a:latin typeface="Times New Roman" pitchFamily="18" charset="0"/>
              </a:rPr>
              <a:t>на федеральном уровне – использование крупнотоннажных объемов ЗШО/ЗШМ (</a:t>
            </a:r>
            <a:r>
              <a:rPr lang="ru-RU" sz="1400" b="1" dirty="0" err="1" smtClean="0">
                <a:latin typeface="Times New Roman" pitchFamily="18" charset="0"/>
              </a:rPr>
              <a:t>Росавтодор</a:t>
            </a:r>
            <a:r>
              <a:rPr lang="ru-RU" sz="1400" b="1" dirty="0" smtClean="0">
                <a:latin typeface="Times New Roman" pitchFamily="18" charset="0"/>
              </a:rPr>
              <a:t>, Госстрой и т.д. и другие потенциальные потребители);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       </a:t>
            </a:r>
            <a:r>
              <a:rPr lang="ru-RU" sz="1400" b="1" dirty="0" smtClean="0">
                <a:latin typeface="Times New Roman" pitchFamily="18" charset="0"/>
                <a:sym typeface="Symbol" pitchFamily="18" charset="2"/>
              </a:rPr>
              <a:t>на региональном уровне – использования </a:t>
            </a:r>
            <a:r>
              <a:rPr lang="ru-RU" sz="1400" b="1" dirty="0" smtClean="0">
                <a:latin typeface="Times New Roman" pitchFamily="18" charset="0"/>
              </a:rPr>
              <a:t>ЗШО/ЗШМ в различных отраслях экономики регионов (на основе разработки и реализации региональных программ/подпрограмм по ЗШО)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39852" y="4941168"/>
            <a:ext cx="1943100" cy="582613"/>
          </a:xfrm>
          <a:prstGeom prst="rect">
            <a:avLst/>
          </a:prstGeom>
          <a:solidFill>
            <a:srgbClr val="FFCC99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0"/>
              <a:t>на основе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07504" y="5697252"/>
            <a:ext cx="8748972" cy="646331"/>
          </a:xfrm>
          <a:prstGeom prst="rect">
            <a:avLst/>
          </a:prstGeom>
          <a:solidFill>
            <a:srgbClr val="92D050">
              <a:alpha val="40000"/>
            </a:srgbClr>
          </a:solidFill>
          <a:ln w="38100">
            <a:solidFill>
              <a:srgbClr val="5C8E2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800" i="0" dirty="0" smtClean="0">
                <a:solidFill>
                  <a:srgbClr val="000060"/>
                </a:solidFill>
              </a:rPr>
              <a:t>Совершенствования законодательства в сфере переработки </a:t>
            </a:r>
            <a:r>
              <a:rPr lang="ru-RU" sz="1800" dirty="0" smtClean="0">
                <a:solidFill>
                  <a:srgbClr val="000060"/>
                </a:solidFill>
              </a:rPr>
              <a:t>ЗШО, «запуска» экономических механизмов переработки ЗШО</a:t>
            </a:r>
            <a:endParaRPr lang="ru-RU" sz="1800" i="0" dirty="0">
              <a:solidFill>
                <a:srgbClr val="000060"/>
              </a:solidFill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 rot="5400000">
            <a:off x="5443146" y="4826106"/>
            <a:ext cx="634368" cy="108051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 rot="5400000">
            <a:off x="2375408" y="4653484"/>
            <a:ext cx="684213" cy="9715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2460" y="8007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0E53DD0F-CFF5-4407-B7EF-D92745F3D604}" type="slidenum">
              <a:rPr lang="ru-RU" b="1" smtClean="0">
                <a:solidFill>
                  <a:schemeClr val="accent5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презентации_АПБЭ">
  <a:themeElements>
    <a:clrScheme name="АПБЭ">
      <a:dk1>
        <a:srgbClr val="000000"/>
      </a:dk1>
      <a:lt1>
        <a:srgbClr val="FFFFFF"/>
      </a:lt1>
      <a:dk2>
        <a:srgbClr val="0B5288"/>
      </a:dk2>
      <a:lt2>
        <a:srgbClr val="F0E4D4"/>
      </a:lt2>
      <a:accent1>
        <a:srgbClr val="4A7EBB"/>
      </a:accent1>
      <a:accent2>
        <a:srgbClr val="C0504D"/>
      </a:accent2>
      <a:accent3>
        <a:srgbClr val="98B954"/>
      </a:accent3>
      <a:accent4>
        <a:srgbClr val="9966FF"/>
      </a:accent4>
      <a:accent5>
        <a:srgbClr val="A87938"/>
      </a:accent5>
      <a:accent6>
        <a:srgbClr val="D5A32D"/>
      </a:accent6>
      <a:hlink>
        <a:srgbClr val="F0E4D4"/>
      </a:hlink>
      <a:folHlink>
        <a:srgbClr val="A879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АПБЭ">
      <a:dk1>
        <a:srgbClr val="000000"/>
      </a:dk1>
      <a:lt1>
        <a:srgbClr val="FFFFFF"/>
      </a:lt1>
      <a:dk2>
        <a:srgbClr val="0B5288"/>
      </a:dk2>
      <a:lt2>
        <a:srgbClr val="F0E4D4"/>
      </a:lt2>
      <a:accent1>
        <a:srgbClr val="4A7EBB"/>
      </a:accent1>
      <a:accent2>
        <a:srgbClr val="C0504D"/>
      </a:accent2>
      <a:accent3>
        <a:srgbClr val="98B954"/>
      </a:accent3>
      <a:accent4>
        <a:srgbClr val="9966FF"/>
      </a:accent4>
      <a:accent5>
        <a:srgbClr val="A87938"/>
      </a:accent5>
      <a:accent6>
        <a:srgbClr val="D5A32D"/>
      </a:accent6>
      <a:hlink>
        <a:srgbClr val="F0E4D4"/>
      </a:hlink>
      <a:folHlink>
        <a:srgbClr val="A8793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БЭ">
  <a:themeElements>
    <a:clrScheme name="АПБ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ПБЭ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Б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БЭ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БЭ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БЭ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БЭ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БЭ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БЭ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Шаблон_презентации_АПБЭ</Template>
  <TotalTime>23623</TotalTime>
  <Words>2154</Words>
  <Application>Microsoft Office PowerPoint</Application>
  <PresentationFormat>Экран (4:3)</PresentationFormat>
  <Paragraphs>162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Шаблон_презентации_АПБЭ</vt:lpstr>
      <vt:lpstr>Оформление по умолчанию</vt:lpstr>
      <vt:lpstr>АПБЭ</vt:lpstr>
      <vt:lpstr>Clip</vt:lpstr>
      <vt:lpstr>  «Золошлаковые отходы: проблемы законодательного регулирования»           </vt:lpstr>
      <vt:lpstr>Слайд 2</vt:lpstr>
      <vt:lpstr>Динамика образования  и использования золошлаковых отходов угольных ТЭС</vt:lpstr>
      <vt:lpstr>Слайд 4</vt:lpstr>
      <vt:lpstr>Динамика годовых объемов  накопления ЗШО в РФ*)</vt:lpstr>
      <vt:lpstr>Учет проблем ЗШО:      I.  В Генеральной схеме размещения объектов электроэнергетики до 2030 года.      II. В Государственной программе «Энергоэффективность и развитие энергетики»</vt:lpstr>
      <vt:lpstr>Целевые индикаторы использования ЗШО в Госпрограмме «Энергоэффективность и развитие энергетики</vt:lpstr>
      <vt:lpstr>Слайд 8</vt:lpstr>
      <vt:lpstr>Направления совершенствования деятельности в сфере обращения ЗШО</vt:lpstr>
      <vt:lpstr>Основные организационные мероприятия, проведенные по вопросам переработки и использования  ЗШО</vt:lpstr>
      <vt:lpstr>Национальная Ассоциация производителей и потребителей золошлаковых материалов</vt:lpstr>
      <vt:lpstr>Законопроект №466482-5 «О внесении изменений в отдельные законодательные акты Российской Федерации в целях улучшения использования золошлаковых отходов»    </vt:lpstr>
      <vt:lpstr>Законодательные инициативы в области переработки ЗШО, вовлечения их в хозяйственный оборот</vt:lpstr>
      <vt:lpstr>Слайд 14</vt:lpstr>
      <vt:lpstr>Схема работы угольной ТЭС без золошлакоотвала (международный опыт)</vt:lpstr>
      <vt:lpstr>Предложения НАПП ЗШМ к проекту ФЗ №584399-5</vt:lpstr>
      <vt:lpstr>Предложения в проект Рекомендаций  Круглого стола</vt:lpstr>
      <vt:lpstr>Слайд 18</vt:lpstr>
    </vt:vector>
  </TitlesOfParts>
  <Company>APBE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 по направлению «Экология и энергоэффективность»          О.А. Новоселова</dc:title>
  <dc:creator>Zueva_EA</dc:creator>
  <cp:lastModifiedBy>Зуева Е.А.</cp:lastModifiedBy>
  <cp:revision>843</cp:revision>
  <dcterms:created xsi:type="dcterms:W3CDTF">2010-04-20T11:04:51Z</dcterms:created>
  <dcterms:modified xsi:type="dcterms:W3CDTF">2013-11-14T14:40:00Z</dcterms:modified>
</cp:coreProperties>
</file>